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4"/>
  </p:notesMasterIdLst>
  <p:handoutMasterIdLst>
    <p:handoutMasterId r:id="rId45"/>
  </p:handoutMasterIdLst>
  <p:sldIdLst>
    <p:sldId id="666" r:id="rId2"/>
    <p:sldId id="520" r:id="rId3"/>
    <p:sldId id="521" r:id="rId4"/>
    <p:sldId id="618" r:id="rId5"/>
    <p:sldId id="631" r:id="rId6"/>
    <p:sldId id="630" r:id="rId7"/>
    <p:sldId id="668" r:id="rId8"/>
    <p:sldId id="526" r:id="rId9"/>
    <p:sldId id="528" r:id="rId10"/>
    <p:sldId id="530" r:id="rId11"/>
    <p:sldId id="655" r:id="rId12"/>
    <p:sldId id="587" r:id="rId13"/>
    <p:sldId id="667" r:id="rId14"/>
    <p:sldId id="646" r:id="rId15"/>
    <p:sldId id="657" r:id="rId16"/>
    <p:sldId id="658" r:id="rId17"/>
    <p:sldId id="638" r:id="rId18"/>
    <p:sldId id="659" r:id="rId19"/>
    <p:sldId id="660" r:id="rId20"/>
    <p:sldId id="642" r:id="rId21"/>
    <p:sldId id="643" r:id="rId22"/>
    <p:sldId id="535" r:id="rId23"/>
    <p:sldId id="661" r:id="rId24"/>
    <p:sldId id="662" r:id="rId25"/>
    <p:sldId id="669" r:id="rId26"/>
    <p:sldId id="670" r:id="rId27"/>
    <p:sldId id="649" r:id="rId28"/>
    <p:sldId id="644" r:id="rId29"/>
    <p:sldId id="626" r:id="rId30"/>
    <p:sldId id="663" r:id="rId31"/>
    <p:sldId id="664" r:id="rId32"/>
    <p:sldId id="562" r:id="rId33"/>
    <p:sldId id="563" r:id="rId34"/>
    <p:sldId id="564" r:id="rId35"/>
    <p:sldId id="565" r:id="rId36"/>
    <p:sldId id="566" r:id="rId37"/>
    <p:sldId id="568" r:id="rId38"/>
    <p:sldId id="569" r:id="rId39"/>
    <p:sldId id="634" r:id="rId40"/>
    <p:sldId id="574" r:id="rId41"/>
    <p:sldId id="578" r:id="rId42"/>
    <p:sldId id="581" r:id="rId43"/>
  </p:sldIdLst>
  <p:sldSz cx="9144000" cy="5143500" type="screen16x9"/>
  <p:notesSz cx="6858000" cy="9144000"/>
  <p:embeddedFontLst>
    <p:embeddedFont>
      <p:font typeface="Impact" panose="020B0806030902050204" pitchFamily="34" charset="0"/>
      <p:regular r:id="rId46"/>
    </p:embeddedFont>
    <p:embeddedFont>
      <p:font typeface="汉语拼音" panose="000B0604020202020204" pitchFamily="34" charset="0"/>
      <p:regular r:id="rId47"/>
    </p:embeddedFont>
    <p:embeddedFont>
      <p:font typeface="微软雅黑" panose="020B0503020204020204" pitchFamily="34" charset="-122"/>
      <p:regular r:id="rId48"/>
      <p:bold r:id="rId49"/>
    </p:embeddedFont>
    <p:embeddedFont>
      <p:font typeface="楷体" panose="02010609060101010101" pitchFamily="49" charset="-122"/>
      <p:regular r:id="rId50"/>
    </p:embeddedFont>
    <p:embeddedFont>
      <p:font typeface="华文楷体" panose="02010600040101010101" pitchFamily="2" charset="-122"/>
      <p:regular r:id="rId51"/>
    </p:embeddedFont>
    <p:embeddedFont>
      <p:font typeface="黑体" panose="02010609060101010101" pitchFamily="49" charset="-122"/>
      <p:regular r:id="rId52"/>
    </p:embeddedFont>
    <p:embeddedFont>
      <p:font typeface="Calibri" panose="020F0502020204030204" pitchFamily="34" charset="0"/>
      <p:regular r:id="rId53"/>
      <p:bold r:id="rId54"/>
      <p:italic r:id="rId55"/>
      <p:boldItalic r:id="rId56"/>
    </p:embeddedFont>
  </p:embeddedFont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0" autoAdjust="0"/>
    <p:restoredTop sz="96861" autoAdjust="0"/>
  </p:normalViewPr>
  <p:slideViewPr>
    <p:cSldViewPr>
      <p:cViewPr>
        <p:scale>
          <a:sx n="100" d="100"/>
          <a:sy n="100" d="100"/>
        </p:scale>
        <p:origin x="-816" y="-34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0DF0454-03AE-4B81-BC78-7F4FE3EF6F52}"/>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02F5DE4C-2CD1-4C25-A807-23D4F383DA8C}"/>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页脚占位符 3">
            <a:extLst>
              <a:ext uri="{FF2B5EF4-FFF2-40B4-BE49-F238E27FC236}">
                <a16:creationId xmlns="" xmlns:a16="http://schemas.microsoft.com/office/drawing/2014/main" id="{877D25C9-9405-460E-BFAC-2B0CF1FCBB1B}"/>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5" name="灯片编号占位符 4">
            <a:extLst>
              <a:ext uri="{FF2B5EF4-FFF2-40B4-BE49-F238E27FC236}">
                <a16:creationId xmlns="" xmlns:a16="http://schemas.microsoft.com/office/drawing/2014/main" id="{D082E301-C713-46B5-BEA0-CDF444FC361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B8C4AB93-61DA-4B89-9C50-CC18C3ED15CB}" type="slidenum">
              <a:rPr lang="zh-CN" altLang="en-US"/>
              <a:pPr/>
              <a:t>‹#›</a:t>
            </a:fld>
            <a:endParaRPr lang="zh-CN" altLang="en-US"/>
          </a:p>
        </p:txBody>
      </p:sp>
    </p:spTree>
    <p:extLst>
      <p:ext uri="{BB962C8B-B14F-4D97-AF65-F5344CB8AC3E}">
        <p14:creationId xmlns:p14="http://schemas.microsoft.com/office/powerpoint/2010/main" val="34030735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0E28693F-8928-4913-BEA7-052B70D150A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vl1pPr>
          </a:lstStyle>
          <a:p>
            <a:pPr>
              <a:defRPr/>
            </a:pPr>
            <a:endParaRPr lang="zh-CN" altLang="en-US"/>
          </a:p>
        </p:txBody>
      </p:sp>
      <p:sp>
        <p:nvSpPr>
          <p:cNvPr id="3" name="日期占位符 2">
            <a:extLst>
              <a:ext uri="{FF2B5EF4-FFF2-40B4-BE49-F238E27FC236}">
                <a16:creationId xmlns="" xmlns:a16="http://schemas.microsoft.com/office/drawing/2014/main" id="{520AD467-B216-4C46-8025-643F0ED01DE3}"/>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vl1pPr>
          </a:lstStyle>
          <a:p>
            <a:pPr>
              <a:defRPr/>
            </a:pPr>
            <a:endParaRPr lang="zh-CN" altLang="en-US"/>
          </a:p>
        </p:txBody>
      </p:sp>
      <p:sp>
        <p:nvSpPr>
          <p:cNvPr id="4" name="幻灯片图像占位符 3">
            <a:extLst>
              <a:ext uri="{FF2B5EF4-FFF2-40B4-BE49-F238E27FC236}">
                <a16:creationId xmlns="" xmlns:a16="http://schemas.microsoft.com/office/drawing/2014/main" id="{B5D3760E-F229-4176-96CD-9E088BC7AF70}"/>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 xmlns:a16="http://schemas.microsoft.com/office/drawing/2014/main" id="{17D52250-D150-417B-AFCA-E5C460945B38}"/>
              </a:ext>
            </a:extLst>
          </p:cNvPr>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 xmlns:a16="http://schemas.microsoft.com/office/drawing/2014/main" id="{1C264AB0-7945-4342-A9D6-4CFC26057F41}"/>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vl1pPr>
          </a:lstStyle>
          <a:p>
            <a:pPr>
              <a:defRPr/>
            </a:pPr>
            <a:endParaRPr lang="zh-CN" altLang="en-US"/>
          </a:p>
        </p:txBody>
      </p:sp>
      <p:sp>
        <p:nvSpPr>
          <p:cNvPr id="7" name="灯片编号占位符 6">
            <a:extLst>
              <a:ext uri="{FF2B5EF4-FFF2-40B4-BE49-F238E27FC236}">
                <a16:creationId xmlns="" xmlns:a16="http://schemas.microsoft.com/office/drawing/2014/main" id="{EA6BC2C0-9744-4A4E-A63D-300D93798A3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A25B802-F401-42A3-A13C-6A83DD4CE03E}" type="slidenum">
              <a:rPr lang="zh-CN" altLang="en-US"/>
              <a:pPr/>
              <a:t>‹#›</a:t>
            </a:fld>
            <a:endParaRPr lang="zh-CN" altLang="en-US"/>
          </a:p>
        </p:txBody>
      </p:sp>
    </p:spTree>
    <p:extLst>
      <p:ext uri="{BB962C8B-B14F-4D97-AF65-F5344CB8AC3E}">
        <p14:creationId xmlns:p14="http://schemas.microsoft.com/office/powerpoint/2010/main" val="37885463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25B802-F401-42A3-A13C-6A83DD4CE03E}" type="slidenum">
              <a:rPr lang="zh-CN" altLang="en-US" smtClean="0"/>
              <a:pPr/>
              <a:t>25</a:t>
            </a:fld>
            <a:endParaRPr lang="zh-CN" altLang="en-US"/>
          </a:p>
        </p:txBody>
      </p:sp>
    </p:spTree>
    <p:extLst>
      <p:ext uri="{BB962C8B-B14F-4D97-AF65-F5344CB8AC3E}">
        <p14:creationId xmlns:p14="http://schemas.microsoft.com/office/powerpoint/2010/main" val="383860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25B802-F401-42A3-A13C-6A83DD4CE03E}" type="slidenum">
              <a:rPr lang="zh-CN" altLang="en-US" smtClean="0"/>
              <a:pPr/>
              <a:t>37</a:t>
            </a:fld>
            <a:endParaRPr lang="zh-CN" altLang="en-US"/>
          </a:p>
        </p:txBody>
      </p:sp>
    </p:spTree>
    <p:extLst>
      <p:ext uri="{BB962C8B-B14F-4D97-AF65-F5344CB8AC3E}">
        <p14:creationId xmlns:p14="http://schemas.microsoft.com/office/powerpoint/2010/main" val="4043026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6103469"/>
      </p:ext>
    </p:extLst>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941285"/>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8006382"/>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1301527"/>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410081"/>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9153175"/>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1741709"/>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413300"/>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688551"/>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0036805"/>
      </p:ext>
    </p:extLst>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88440186"/>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423997"/>
      </p:ext>
    </p:extLst>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900535"/>
      </p:ext>
    </p:extLst>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0918"/>
      </p:ext>
    </p:extLst>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4641660"/>
      </p:ext>
    </p:extLst>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481912"/>
      </p:ext>
    </p:extLst>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275205"/>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256942"/>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237874"/>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239176"/>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481428"/>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6493734"/>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microsoft.com/office/2007/relationships/hdphoto" Target="../media/hdphoto1.wdp"/><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AF7DEAD-013B-4CCC-A40F-D74524FB124D}"/>
              </a:ext>
            </a:extLst>
          </p:cNvPr>
          <p:cNvSpPr>
            <a:spLocks noChangeArrowheads="1"/>
          </p:cNvSpPr>
          <p:nvPr userDrawn="1"/>
        </p:nvSpPr>
        <p:spPr bwMode="auto">
          <a:xfrm>
            <a:off x="3714744" y="38083"/>
            <a:ext cx="4011355" cy="5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defRPr/>
            </a:pPr>
            <a:r>
              <a:rPr kumimoji="1" lang="en-US" altLang="zh-CN" sz="2800" b="1" dirty="0" smtClean="0">
                <a:solidFill>
                  <a:srgbClr val="A11111"/>
                </a:solidFill>
                <a:latin typeface="宋体" pitchFamily="2" charset="-122"/>
              </a:rPr>
              <a:t>5</a:t>
            </a:r>
            <a:r>
              <a:rPr kumimoji="1" lang="en-US" altLang="zh-CN" sz="2400" b="1" dirty="0" smtClean="0">
                <a:solidFill>
                  <a:srgbClr val="A11111"/>
                </a:solidFill>
                <a:latin typeface="宋体" pitchFamily="2" charset="-122"/>
              </a:rPr>
              <a:t> </a:t>
            </a:r>
            <a:r>
              <a:rPr kumimoji="1" lang="zh-CN" altLang="en-US" sz="2400" b="1" dirty="0" smtClean="0">
                <a:solidFill>
                  <a:srgbClr val="A11111"/>
                </a:solidFill>
                <a:latin typeface="宋体" pitchFamily="2" charset="-122"/>
              </a:rPr>
              <a:t>国行公祭，为佑世界和平</a:t>
            </a:r>
            <a:r>
              <a:rPr kumimoji="1" lang="en-US" altLang="zh-CN" sz="2400" b="1" dirty="0" smtClean="0">
                <a:solidFill>
                  <a:srgbClr val="A11111"/>
                </a:solidFill>
                <a:latin typeface="宋体" pitchFamily="2" charset="-122"/>
              </a:rPr>
              <a:t>/</a:t>
            </a:r>
            <a:endParaRPr kumimoji="1" lang="en-US" altLang="zh-CN" sz="2400" b="1" dirty="0">
              <a:solidFill>
                <a:srgbClr val="A11111"/>
              </a:solidFill>
              <a:latin typeface="宋体" pitchFamily="2" charset="-122"/>
            </a:endParaRPr>
          </a:p>
        </p:txBody>
      </p:sp>
      <p:pic>
        <p:nvPicPr>
          <p:cNvPr id="3" name="Picture 3"/>
          <p:cNvPicPr>
            <a:picLocks noChangeAspect="1" noChangeArrowheads="1"/>
          </p:cNvPicPr>
          <p:nvPr userDrawn="1"/>
        </p:nvPicPr>
        <p:blipFill>
          <a:blip r:embed="rId24" cstate="print">
            <a:extLst>
              <a:ext uri="{BEBA8EAE-BF5A-486C-A8C5-ECC9F3942E4B}">
                <a14:imgProps xmlns:a14="http://schemas.microsoft.com/office/drawing/2010/main">
                  <a14:imgLayer r:embed="rId25">
                    <a14:imgEffect>
                      <a14:backgroundRemoval t="870" b="98841" l="9581" r="100000"/>
                    </a14:imgEffect>
                  </a14:imgLayer>
                </a14:imgProps>
              </a:ext>
              <a:ext uri="{28A0092B-C50C-407E-A947-70E740481C1C}">
                <a14:useLocalDpi xmlns:a14="http://schemas.microsoft.com/office/drawing/2010/main" val="0"/>
              </a:ext>
            </a:extLst>
          </a:blip>
          <a:srcRect/>
          <a:stretch>
            <a:fillRect/>
          </a:stretch>
        </p:blipFill>
        <p:spPr bwMode="auto">
          <a:xfrm>
            <a:off x="8460432" y="3969482"/>
            <a:ext cx="554281" cy="1145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C:\Users\Administrator\Desktop\初中七彩课堂图标.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90817" r:id="rId1"/>
    <p:sldLayoutId id="2147490818" r:id="rId2"/>
    <p:sldLayoutId id="2147490819" r:id="rId3"/>
    <p:sldLayoutId id="2147490823" r:id="rId4"/>
    <p:sldLayoutId id="2147490832" r:id="rId5"/>
    <p:sldLayoutId id="2147490847" r:id="rId6"/>
    <p:sldLayoutId id="2147490848" r:id="rId7"/>
    <p:sldLayoutId id="2147490849" r:id="rId8"/>
    <p:sldLayoutId id="2147490851" r:id="rId9"/>
    <p:sldLayoutId id="2147490852" r:id="rId10"/>
    <p:sldLayoutId id="2147490853" r:id="rId11"/>
    <p:sldLayoutId id="2147490854" r:id="rId12"/>
    <p:sldLayoutId id="2147490856" r:id="rId13"/>
    <p:sldLayoutId id="2147490857" r:id="rId14"/>
    <p:sldLayoutId id="2147490858" r:id="rId15"/>
    <p:sldLayoutId id="2147490859" r:id="rId16"/>
    <p:sldLayoutId id="2147490860" r:id="rId17"/>
    <p:sldLayoutId id="2147490862" r:id="rId18"/>
    <p:sldLayoutId id="2147490863" r:id="rId19"/>
    <p:sldLayoutId id="2147490864" r:id="rId20"/>
    <p:sldLayoutId id="2147490866" r:id="rId21"/>
    <p:sldLayoutId id="2147491006" r:id="rId22"/>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43558"/>
            <a:ext cx="7929618" cy="3748719"/>
          </a:xfrm>
          <a:prstGeom prst="rect">
            <a:avLst/>
          </a:prstGeom>
          <a:noFill/>
        </p:spPr>
        <p:txBody>
          <a:bodyPr wrap="square" rtlCol="0">
            <a:spAutoFit/>
          </a:bodyPr>
          <a:lstStyle/>
          <a:p>
            <a:pPr>
              <a:lnSpc>
                <a:spcPct val="110000"/>
              </a:lnSpc>
            </a:pPr>
            <a:r>
              <a:rPr lang="zh-CN" altLang="en-US" sz="2700" b="1" dirty="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   同学们，</a:t>
            </a:r>
            <a:r>
              <a:rPr lang="en-US" sz="2700" b="1" dirty="0" smtClean="0">
                <a:latin typeface="楷体" panose="02010609060101010101" pitchFamily="49" charset="-122"/>
                <a:ea typeface="楷体" panose="02010609060101010101" pitchFamily="49" charset="-122"/>
              </a:rPr>
              <a:t>1937</a:t>
            </a:r>
            <a:r>
              <a:rPr lang="zh-CN" altLang="en-US" sz="2700" b="1" dirty="0" smtClean="0">
                <a:latin typeface="楷体" panose="02010609060101010101" pitchFamily="49" charset="-122"/>
                <a:ea typeface="楷体" panose="02010609060101010101" pitchFamily="49" charset="-122"/>
              </a:rPr>
              <a:t>年</a:t>
            </a:r>
            <a:r>
              <a:rPr lang="en-US" sz="2700" b="1" dirty="0" smtClean="0">
                <a:latin typeface="楷体" panose="02010609060101010101" pitchFamily="49" charset="-122"/>
                <a:ea typeface="楷体" panose="02010609060101010101" pitchFamily="49" charset="-122"/>
              </a:rPr>
              <a:t>12</a:t>
            </a:r>
            <a:r>
              <a:rPr lang="zh-CN" altLang="en-US" sz="2700" b="1" dirty="0" smtClean="0">
                <a:latin typeface="楷体" panose="02010609060101010101" pitchFamily="49" charset="-122"/>
                <a:ea typeface="楷体" panose="02010609060101010101" pitchFamily="49" charset="-122"/>
              </a:rPr>
              <a:t>月</a:t>
            </a:r>
            <a:r>
              <a:rPr lang="en-US" sz="2700" b="1" dirty="0" smtClean="0">
                <a:latin typeface="楷体" panose="02010609060101010101" pitchFamily="49" charset="-122"/>
                <a:ea typeface="楷体" panose="02010609060101010101" pitchFamily="49" charset="-122"/>
              </a:rPr>
              <a:t>13</a:t>
            </a:r>
            <a:r>
              <a:rPr lang="zh-CN" altLang="en-US" sz="2700" b="1" dirty="0" smtClean="0">
                <a:latin typeface="楷体" panose="02010609060101010101" pitchFamily="49" charset="-122"/>
                <a:ea typeface="楷体" panose="02010609060101010101" pitchFamily="49" charset="-122"/>
              </a:rPr>
              <a:t>日，侵华日军野蛮侵入南京，随后制造了惨绝人寰的南京大屠杀惨案，</a:t>
            </a:r>
            <a:r>
              <a:rPr lang="en-US" sz="2700" b="1" dirty="0" smtClean="0">
                <a:latin typeface="楷体" panose="02010609060101010101" pitchFamily="49" charset="-122"/>
                <a:ea typeface="楷体" panose="02010609060101010101" pitchFamily="49" charset="-122"/>
              </a:rPr>
              <a:t>30</a:t>
            </a:r>
            <a:r>
              <a:rPr lang="zh-CN" altLang="en-US" sz="2700" b="1" dirty="0" smtClean="0">
                <a:latin typeface="楷体" panose="02010609060101010101" pitchFamily="49" charset="-122"/>
                <a:ea typeface="楷体" panose="02010609060101010101" pitchFamily="49" charset="-122"/>
              </a:rPr>
              <a:t>万中国同胞惨遭杀戮。</a:t>
            </a:r>
            <a:r>
              <a:rPr lang="en-US" altLang="zh-CN" sz="2700" b="1" dirty="0" smtClean="0">
                <a:latin typeface="楷体" panose="02010609060101010101" pitchFamily="49" charset="-122"/>
                <a:ea typeface="楷体" panose="02010609060101010101" pitchFamily="49" charset="-122"/>
              </a:rPr>
              <a:t>2014</a:t>
            </a:r>
            <a:r>
              <a:rPr lang="zh-CN" altLang="en-US" sz="2700" b="1" dirty="0" smtClean="0">
                <a:latin typeface="楷体" panose="02010609060101010101" pitchFamily="49" charset="-122"/>
                <a:ea typeface="楷体" panose="02010609060101010101" pitchFamily="49" charset="-122"/>
              </a:rPr>
              <a:t>年</a:t>
            </a:r>
            <a:r>
              <a:rPr lang="en-US" altLang="zh-CN" sz="2700" b="1" dirty="0" smtClean="0">
                <a:latin typeface="楷体" panose="02010609060101010101" pitchFamily="49" charset="-122"/>
                <a:ea typeface="楷体" panose="02010609060101010101" pitchFamily="49" charset="-122"/>
              </a:rPr>
              <a:t>2</a:t>
            </a:r>
            <a:r>
              <a:rPr lang="zh-CN" altLang="en-US" sz="2700" b="1" dirty="0" smtClean="0">
                <a:latin typeface="楷体" panose="02010609060101010101" pitchFamily="49" charset="-122"/>
                <a:ea typeface="楷体" panose="02010609060101010101" pitchFamily="49" charset="-122"/>
              </a:rPr>
              <a:t>月</a:t>
            </a:r>
            <a:r>
              <a:rPr lang="en-US" altLang="zh-CN" sz="2700" b="1" dirty="0" smtClean="0">
                <a:latin typeface="楷体" panose="02010609060101010101" pitchFamily="49" charset="-122"/>
                <a:ea typeface="楷体" panose="02010609060101010101" pitchFamily="49" charset="-122"/>
              </a:rPr>
              <a:t>7</a:t>
            </a:r>
            <a:r>
              <a:rPr lang="zh-CN" altLang="en-US" sz="2700" b="1" dirty="0" smtClean="0">
                <a:latin typeface="楷体" panose="02010609060101010101" pitchFamily="49" charset="-122"/>
                <a:ea typeface="楷体" panose="02010609060101010101" pitchFamily="49" charset="-122"/>
              </a:rPr>
              <a:t>日，中华人民共和国第十二届全国人大常委会</a:t>
            </a:r>
            <a:r>
              <a:rPr lang="zh-CN" altLang="en-US" sz="2700" b="1" dirty="0">
                <a:latin typeface="楷体" panose="02010609060101010101" pitchFamily="49" charset="-122"/>
                <a:ea typeface="楷体" panose="02010609060101010101" pitchFamily="49" charset="-122"/>
              </a:rPr>
              <a:t>第七次</a:t>
            </a:r>
            <a:r>
              <a:rPr lang="zh-CN" altLang="en-US" sz="2700" b="1" dirty="0" smtClean="0">
                <a:latin typeface="楷体" panose="02010609060101010101" pitchFamily="49" charset="-122"/>
                <a:ea typeface="楷体" panose="02010609060101010101" pitchFamily="49" charset="-122"/>
              </a:rPr>
              <a:t>会议经表决通过，决定将</a:t>
            </a:r>
            <a:r>
              <a:rPr lang="en-US" altLang="zh-CN" sz="2700" b="1" dirty="0">
                <a:latin typeface="楷体" panose="02010609060101010101" pitchFamily="49" charset="-122"/>
                <a:ea typeface="楷体" panose="02010609060101010101" pitchFamily="49" charset="-122"/>
              </a:rPr>
              <a:t>12</a:t>
            </a:r>
            <a:r>
              <a:rPr lang="zh-CN" altLang="en-US" sz="2700" b="1" dirty="0">
                <a:latin typeface="楷体" panose="02010609060101010101" pitchFamily="49" charset="-122"/>
                <a:ea typeface="楷体" panose="02010609060101010101" pitchFamily="49" charset="-122"/>
              </a:rPr>
              <a:t>月</a:t>
            </a:r>
            <a:r>
              <a:rPr lang="en-US" altLang="zh-CN" sz="2700" b="1" dirty="0">
                <a:latin typeface="楷体" panose="02010609060101010101" pitchFamily="49" charset="-122"/>
                <a:ea typeface="楷体" panose="02010609060101010101" pitchFamily="49" charset="-122"/>
              </a:rPr>
              <a:t>13</a:t>
            </a:r>
            <a:r>
              <a:rPr lang="zh-CN" altLang="en-US" sz="2700" b="1" dirty="0">
                <a:latin typeface="楷体" panose="02010609060101010101" pitchFamily="49" charset="-122"/>
                <a:ea typeface="楷体" panose="02010609060101010101" pitchFamily="49" charset="-122"/>
              </a:rPr>
              <a:t>日确定为南京大屠杀死难者国家公祭</a:t>
            </a:r>
            <a:r>
              <a:rPr lang="zh-CN" altLang="en-US" sz="2700" b="1" dirty="0" smtClean="0">
                <a:latin typeface="楷体" panose="02010609060101010101" pitchFamily="49" charset="-122"/>
                <a:ea typeface="楷体" panose="02010609060101010101" pitchFamily="49" charset="-122"/>
              </a:rPr>
              <a:t>日。</a:t>
            </a:r>
            <a:endParaRPr lang="en-US" altLang="zh-CN" sz="2700" b="1" dirty="0" smtClean="0">
              <a:latin typeface="楷体" panose="02010609060101010101" pitchFamily="49" charset="-122"/>
              <a:ea typeface="楷体" panose="02010609060101010101" pitchFamily="49" charset="-122"/>
            </a:endParaRPr>
          </a:p>
          <a:p>
            <a:pPr>
              <a:lnSpc>
                <a:spcPct val="110000"/>
              </a:lnSpc>
            </a:pPr>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今天，让我们一起学习课文，牢记历史，维护和平。</a:t>
            </a:r>
            <a:endParaRPr lang="zh-CN" altLang="en-US" sz="27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262713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64" name="组合 55">
            <a:extLst>
              <a:ext uri="{FF2B5EF4-FFF2-40B4-BE49-F238E27FC236}">
                <a16:creationId xmlns="" xmlns:a16="http://schemas.microsoft.com/office/drawing/2014/main" id="{C9C22AA9-E752-4C1B-B70F-28BF4D71D48F}"/>
              </a:ext>
            </a:extLst>
          </p:cNvPr>
          <p:cNvGrpSpPr>
            <a:grpSpLocks/>
          </p:cNvGrpSpPr>
          <p:nvPr/>
        </p:nvGrpSpPr>
        <p:grpSpPr bwMode="auto">
          <a:xfrm>
            <a:off x="-3175" y="-20638"/>
            <a:ext cx="2006600" cy="523876"/>
            <a:chOff x="70" y="-63"/>
            <a:chExt cx="3161" cy="824"/>
          </a:xfrm>
        </p:grpSpPr>
        <p:sp>
          <p:nvSpPr>
            <p:cNvPr id="19469" name="文本框 6">
              <a:extLst>
                <a:ext uri="{FF2B5EF4-FFF2-40B4-BE49-F238E27FC236}">
                  <a16:creationId xmlns="" xmlns:a16="http://schemas.microsoft.com/office/drawing/2014/main" id="{C40A2287-80CB-4681-9A4C-3E7B45B85FD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14" name="直线连接符 9">
              <a:extLst>
                <a:ext uri="{FF2B5EF4-FFF2-40B4-BE49-F238E27FC236}">
                  <a16:creationId xmlns="" xmlns:a16="http://schemas.microsoft.com/office/drawing/2014/main" id="{31AA4567-1F32-4609-B5DA-4721F1003EF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86DF1172-A2C4-48CE-AD97-875DD03A7CE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3" name="矩形 22"/>
          <p:cNvSpPr/>
          <p:nvPr/>
        </p:nvSpPr>
        <p:spPr>
          <a:xfrm>
            <a:off x="700668" y="1059582"/>
            <a:ext cx="5023460" cy="3453253"/>
          </a:xfrm>
          <a:prstGeom prst="rect">
            <a:avLst/>
          </a:prstGeom>
        </p:spPr>
        <p:txBody>
          <a:bodyPr wrap="square">
            <a:spAutoFit/>
          </a:bodyPr>
          <a:lstStyle/>
          <a:p>
            <a:pPr>
              <a:lnSpc>
                <a:spcPct val="120000"/>
              </a:lnSpc>
            </a:pPr>
            <a:r>
              <a:rPr lang="zh-CN" altLang="en-US" sz="2600" b="1" dirty="0" smtClean="0">
                <a:latin typeface="楷体" panose="02010609060101010101" pitchFamily="49" charset="-122"/>
                <a:ea typeface="楷体" panose="02010609060101010101" pitchFamily="49" charset="-122"/>
              </a:rPr>
              <a:t>妄图：</a:t>
            </a:r>
            <a:r>
              <a:rPr lang="zh-CN" altLang="en-US" sz="2600" b="1" dirty="0" smtClean="0">
                <a:solidFill>
                  <a:srgbClr val="FF0000"/>
                </a:solidFill>
                <a:latin typeface="楷体" panose="02010609060101010101" pitchFamily="49" charset="-122"/>
                <a:ea typeface="楷体" panose="02010609060101010101" pitchFamily="49" charset="-122"/>
              </a:rPr>
              <a:t>狂妄地谋划。</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辱没：</a:t>
            </a:r>
            <a:r>
              <a:rPr lang="zh-CN" altLang="en-US" sz="2600" b="1" dirty="0" smtClean="0">
                <a:solidFill>
                  <a:srgbClr val="FF0000"/>
                </a:solidFill>
                <a:latin typeface="楷体" panose="02010609060101010101" pitchFamily="49" charset="-122"/>
                <a:ea typeface="楷体" panose="02010609060101010101" pitchFamily="49" charset="-122"/>
              </a:rPr>
              <a:t>玷污；使</a:t>
            </a:r>
            <a:r>
              <a:rPr lang="zh-CN" altLang="en-US" sz="2600" b="1" dirty="0">
                <a:solidFill>
                  <a:srgbClr val="FF0000"/>
                </a:solidFill>
                <a:latin typeface="楷体" panose="02010609060101010101" pitchFamily="49" charset="-122"/>
                <a:ea typeface="楷体" panose="02010609060101010101" pitchFamily="49" charset="-122"/>
              </a:rPr>
              <a:t>不光彩</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遁形：</a:t>
            </a:r>
            <a:r>
              <a:rPr lang="zh-CN" altLang="en-US" sz="2600" b="1" dirty="0">
                <a:solidFill>
                  <a:srgbClr val="FF0000"/>
                </a:solidFill>
                <a:latin typeface="楷体" panose="02010609060101010101" pitchFamily="49" charset="-122"/>
                <a:ea typeface="楷体" panose="02010609060101010101" pitchFamily="49" charset="-122"/>
              </a:rPr>
              <a:t>隐藏形体</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捍卫：</a:t>
            </a:r>
            <a:r>
              <a:rPr lang="zh-CN" altLang="en-US" sz="2600" b="1" dirty="0" smtClean="0">
                <a:solidFill>
                  <a:srgbClr val="FF0000"/>
                </a:solidFill>
                <a:latin typeface="楷体" panose="02010609060101010101" pitchFamily="49" charset="-122"/>
                <a:ea typeface="楷体" panose="02010609060101010101" pitchFamily="49" charset="-122"/>
              </a:rPr>
              <a:t>保卫（多用于抽象事物）。</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铭记：</a:t>
            </a:r>
            <a:r>
              <a:rPr lang="zh-CN" altLang="en-US" sz="2600" b="1" dirty="0">
                <a:solidFill>
                  <a:srgbClr val="FF0000"/>
                </a:solidFill>
                <a:latin typeface="楷体" panose="02010609060101010101" pitchFamily="49" charset="-122"/>
                <a:ea typeface="楷体" panose="02010609060101010101" pitchFamily="49" charset="-122"/>
              </a:rPr>
              <a:t>深深地记在心里</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彰显：</a:t>
            </a:r>
            <a:r>
              <a:rPr lang="zh-CN" altLang="en-US" sz="2600" b="1" dirty="0">
                <a:solidFill>
                  <a:srgbClr val="FF0000"/>
                </a:solidFill>
                <a:latin typeface="楷体" panose="02010609060101010101" pitchFamily="49" charset="-122"/>
                <a:ea typeface="楷体" panose="02010609060101010101" pitchFamily="49" charset="-122"/>
              </a:rPr>
              <a:t>鲜明地显示</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磅礴：</a:t>
            </a:r>
            <a:r>
              <a:rPr lang="zh-CN" altLang="en-US" sz="2600" b="1" dirty="0" smtClean="0">
                <a:solidFill>
                  <a:srgbClr val="FF0000"/>
                </a:solidFill>
                <a:latin typeface="楷体" panose="02010609060101010101" pitchFamily="49" charset="-122"/>
                <a:ea typeface="楷体" panose="02010609060101010101" pitchFamily="49" charset="-122"/>
              </a:rPr>
              <a:t>（气势）盛大。</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55">
            <a:extLst>
              <a:ext uri="{FF2B5EF4-FFF2-40B4-BE49-F238E27FC236}">
                <a16:creationId xmlns="" xmlns:a16="http://schemas.microsoft.com/office/drawing/2014/main" id="{8298DBC9-90CF-43C6-B227-A0E75F41E26D}"/>
              </a:ext>
            </a:extLst>
          </p:cNvPr>
          <p:cNvGrpSpPr>
            <a:grpSpLocks/>
          </p:cNvGrpSpPr>
          <p:nvPr/>
        </p:nvGrpSpPr>
        <p:grpSpPr bwMode="auto">
          <a:xfrm>
            <a:off x="-3175" y="-20638"/>
            <a:ext cx="2006600" cy="523876"/>
            <a:chOff x="70" y="-63"/>
            <a:chExt cx="3161" cy="824"/>
          </a:xfrm>
        </p:grpSpPr>
        <p:sp>
          <p:nvSpPr>
            <p:cNvPr id="11" name="文本框 6">
              <a:extLst>
                <a:ext uri="{FF2B5EF4-FFF2-40B4-BE49-F238E27FC236}">
                  <a16:creationId xmlns="" xmlns:a16="http://schemas.microsoft.com/office/drawing/2014/main" id="{7599E85D-8235-4AD1-82B6-204E60A7CCA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12" name="直线连接符 9">
              <a:extLst>
                <a:ext uri="{FF2B5EF4-FFF2-40B4-BE49-F238E27FC236}">
                  <a16:creationId xmlns="" xmlns:a16="http://schemas.microsoft.com/office/drawing/2014/main" id="{4D1A8BB0-1FB5-40C4-9F54-F38BB26E9BC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14A39730-AC6E-49FF-859A-4267113AB34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13"/>
          <p:cNvSpPr/>
          <p:nvPr/>
        </p:nvSpPr>
        <p:spPr>
          <a:xfrm>
            <a:off x="555227" y="798606"/>
            <a:ext cx="8033546" cy="3453253"/>
          </a:xfrm>
          <a:prstGeom prst="rect">
            <a:avLst/>
          </a:prstGeom>
        </p:spPr>
        <p:txBody>
          <a:bodyPr wrap="square">
            <a:spAutoFit/>
          </a:bodyPr>
          <a:lstStyle/>
          <a:p>
            <a:pPr>
              <a:lnSpc>
                <a:spcPct val="120000"/>
              </a:lnSpc>
            </a:pPr>
            <a:r>
              <a:rPr lang="zh-CN" altLang="en-US" sz="2600" b="1" dirty="0" smtClean="0">
                <a:latin typeface="楷体" panose="02010609060101010101" pitchFamily="49" charset="-122"/>
                <a:ea typeface="楷体" panose="02010609060101010101" pitchFamily="49" charset="-122"/>
              </a:rPr>
              <a:t>惨绝人寰：</a:t>
            </a:r>
            <a:r>
              <a:rPr lang="zh-CN" altLang="en-US" sz="2600" b="1" dirty="0">
                <a:solidFill>
                  <a:srgbClr val="FF0000"/>
                </a:solidFill>
                <a:latin typeface="楷体" panose="02010609060101010101" pitchFamily="49" charset="-122"/>
                <a:ea typeface="楷体" panose="02010609060101010101" pitchFamily="49" charset="-122"/>
              </a:rPr>
              <a:t>人世上还没有过的悲惨，形容悲惨到了</a:t>
            </a:r>
            <a:r>
              <a:rPr lang="zh-CN" altLang="en-US" sz="2600" b="1" dirty="0" smtClean="0">
                <a:solidFill>
                  <a:srgbClr val="FF0000"/>
                </a:solidFill>
                <a:latin typeface="楷体" panose="02010609060101010101" pitchFamily="49" charset="-122"/>
                <a:ea typeface="楷体" panose="02010609060101010101" pitchFamily="49" charset="-122"/>
              </a:rPr>
              <a:t>极  </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600" b="1" dirty="0">
                <a:solidFill>
                  <a:srgbClr val="FF0000"/>
                </a:solidFill>
                <a:latin typeface="楷体" panose="02010609060101010101" pitchFamily="49" charset="-122"/>
                <a:ea typeface="楷体" panose="02010609060101010101" pitchFamily="49" charset="-122"/>
              </a:rPr>
              <a:t> </a:t>
            </a:r>
            <a:r>
              <a:rPr lang="en-US" altLang="zh-CN" sz="2600" b="1" dirty="0" smtClean="0">
                <a:solidFill>
                  <a:srgbClr val="FF0000"/>
                </a:solidFill>
                <a:latin typeface="楷体" panose="02010609060101010101" pitchFamily="49" charset="-122"/>
                <a:ea typeface="楷体" panose="02010609060101010101" pitchFamily="49" charset="-122"/>
              </a:rPr>
              <a:t>         </a:t>
            </a:r>
            <a:r>
              <a:rPr lang="zh-CN" altLang="en-US" sz="2600" b="1" dirty="0" smtClean="0">
                <a:solidFill>
                  <a:srgbClr val="FF0000"/>
                </a:solidFill>
                <a:latin typeface="楷体" panose="02010609060101010101" pitchFamily="49" charset="-122"/>
                <a:ea typeface="楷体" panose="02010609060101010101" pitchFamily="49" charset="-122"/>
              </a:rPr>
              <a:t>点</a:t>
            </a:r>
            <a:r>
              <a:rPr lang="zh-CN" altLang="en-US" sz="2600" b="1" dirty="0">
                <a:solidFill>
                  <a:srgbClr val="FF0000"/>
                </a:solidFill>
                <a:latin typeface="楷体" panose="02010609060101010101" pitchFamily="49" charset="-122"/>
                <a:ea typeface="楷体" panose="02010609060101010101" pitchFamily="49" charset="-122"/>
              </a:rPr>
              <a:t>。人寰，人间</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丑态百出：</a:t>
            </a:r>
            <a:r>
              <a:rPr lang="zh-CN" altLang="en-US" sz="2600" b="1" dirty="0">
                <a:solidFill>
                  <a:srgbClr val="FF0000"/>
                </a:solidFill>
                <a:latin typeface="楷体" panose="02010609060101010101" pitchFamily="49" charset="-122"/>
                <a:ea typeface="楷体" panose="02010609060101010101" pitchFamily="49" charset="-122"/>
              </a:rPr>
              <a:t>各种丑恶的样子都表现出来了</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振聋发聩：</a:t>
            </a:r>
            <a:r>
              <a:rPr lang="zh-CN" altLang="en-US" sz="2600" b="1" dirty="0" smtClean="0">
                <a:solidFill>
                  <a:srgbClr val="FF0000"/>
                </a:solidFill>
                <a:latin typeface="楷体" panose="02010609060101010101" pitchFamily="49" charset="-122"/>
                <a:ea typeface="楷体" panose="02010609060101010101" pitchFamily="49" charset="-122"/>
              </a:rPr>
              <a:t>比喻用语言文字唤醒糊涂的</a:t>
            </a:r>
            <a:r>
              <a:rPr lang="zh-CN" altLang="en-US" sz="2600" b="1" dirty="0">
                <a:solidFill>
                  <a:srgbClr val="FF0000"/>
                </a:solidFill>
                <a:latin typeface="楷体" panose="02010609060101010101" pitchFamily="49" charset="-122"/>
                <a:ea typeface="楷体" panose="02010609060101010101" pitchFamily="49" charset="-122"/>
              </a:rPr>
              <a:t>人。聩，聋</a:t>
            </a:r>
            <a:r>
              <a:rPr lang="zh-CN" altLang="en-US" sz="2600" b="1" dirty="0" smtClean="0">
                <a:solidFill>
                  <a:srgbClr val="FF0000"/>
                </a:solidFill>
                <a:latin typeface="楷体" panose="02010609060101010101" pitchFamily="49" charset="-122"/>
                <a:ea typeface="楷体" panose="02010609060101010101" pitchFamily="49" charset="-122"/>
              </a:rPr>
              <a:t>。</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smtClean="0">
                <a:latin typeface="楷体" panose="02010609060101010101" pitchFamily="49" charset="-122"/>
                <a:ea typeface="楷体" panose="02010609060101010101" pitchFamily="49" charset="-122"/>
              </a:rPr>
              <a:t>沧海桑田：</a:t>
            </a:r>
            <a:r>
              <a:rPr lang="zh-CN" altLang="en-US" sz="2600" b="1" dirty="0">
                <a:solidFill>
                  <a:srgbClr val="FF0000"/>
                </a:solidFill>
                <a:latin typeface="楷体" panose="02010609060101010101" pitchFamily="49" charset="-122"/>
                <a:ea typeface="楷体" panose="02010609060101010101" pitchFamily="49" charset="-122"/>
              </a:rPr>
              <a:t>比喻人世间事物</a:t>
            </a:r>
            <a:r>
              <a:rPr lang="zh-CN" altLang="en-US" sz="2600" b="1" dirty="0" smtClean="0">
                <a:solidFill>
                  <a:srgbClr val="FF0000"/>
                </a:solidFill>
                <a:latin typeface="楷体" panose="02010609060101010101" pitchFamily="49" charset="-122"/>
                <a:ea typeface="楷体" panose="02010609060101010101" pitchFamily="49" charset="-122"/>
              </a:rPr>
              <a:t>变化很大。</a:t>
            </a:r>
            <a:endParaRPr lang="zh-CN" altLang="en-US" sz="2600" b="1" dirty="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600" b="1" dirty="0">
                <a:latin typeface="楷体" panose="02010609060101010101" pitchFamily="49" charset="-122"/>
                <a:ea typeface="楷体" panose="02010609060101010101" pitchFamily="49" charset="-122"/>
              </a:rPr>
              <a:t>一以贯</a:t>
            </a:r>
            <a:r>
              <a:rPr lang="zh-CN" altLang="en-US" sz="2600" b="1" dirty="0" smtClean="0">
                <a:latin typeface="楷体" panose="02010609060101010101" pitchFamily="49" charset="-122"/>
                <a:ea typeface="楷体" panose="02010609060101010101" pitchFamily="49" charset="-122"/>
              </a:rPr>
              <a:t>之：</a:t>
            </a:r>
            <a:r>
              <a:rPr lang="zh-CN" altLang="en-US" sz="2600" b="1" dirty="0">
                <a:solidFill>
                  <a:srgbClr val="FF0000"/>
                </a:solidFill>
                <a:latin typeface="楷体" panose="02010609060101010101" pitchFamily="49" charset="-122"/>
                <a:ea typeface="楷体" panose="02010609060101010101" pitchFamily="49" charset="-122"/>
              </a:rPr>
              <a:t>用一个根本性的事理贯通事情的始末或</a:t>
            </a:r>
            <a:r>
              <a:rPr lang="zh-CN" altLang="en-US" sz="2600" b="1" dirty="0" smtClean="0">
                <a:solidFill>
                  <a:srgbClr val="FF0000"/>
                </a:solidFill>
                <a:latin typeface="楷体" panose="02010609060101010101" pitchFamily="49" charset="-122"/>
                <a:ea typeface="楷体" panose="02010609060101010101" pitchFamily="49" charset="-122"/>
              </a:rPr>
              <a:t>全</a:t>
            </a:r>
            <a:endParaRPr lang="en-US" altLang="zh-CN" sz="2600" b="1" dirty="0" smtClean="0">
              <a:solidFill>
                <a:srgbClr val="FF0000"/>
              </a:solidFill>
              <a:latin typeface="楷体" panose="02010609060101010101" pitchFamily="49" charset="-122"/>
              <a:ea typeface="楷体" panose="02010609060101010101" pitchFamily="49" charset="-122"/>
            </a:endParaRPr>
          </a:p>
          <a:p>
            <a:pPr>
              <a:lnSpc>
                <a:spcPct val="120000"/>
              </a:lnSpc>
            </a:pPr>
            <a:r>
              <a:rPr lang="en-US" altLang="zh-CN" sz="2600" b="1" dirty="0">
                <a:solidFill>
                  <a:srgbClr val="FF0000"/>
                </a:solidFill>
                <a:latin typeface="楷体" panose="02010609060101010101" pitchFamily="49" charset="-122"/>
                <a:ea typeface="楷体" panose="02010609060101010101" pitchFamily="49" charset="-122"/>
              </a:rPr>
              <a:t> </a:t>
            </a:r>
            <a:r>
              <a:rPr lang="en-US" altLang="zh-CN" sz="2600" b="1" dirty="0" smtClean="0">
                <a:solidFill>
                  <a:srgbClr val="FF0000"/>
                </a:solidFill>
                <a:latin typeface="楷体" panose="02010609060101010101" pitchFamily="49" charset="-122"/>
                <a:ea typeface="楷体" panose="02010609060101010101" pitchFamily="49" charset="-122"/>
              </a:rPr>
              <a:t>         </a:t>
            </a:r>
            <a:r>
              <a:rPr lang="zh-CN" altLang="en-US" sz="2600" b="1" dirty="0" smtClean="0">
                <a:solidFill>
                  <a:srgbClr val="FF0000"/>
                </a:solidFill>
                <a:latin typeface="楷体" panose="02010609060101010101" pitchFamily="49" charset="-122"/>
                <a:ea typeface="楷体" panose="02010609060101010101" pitchFamily="49" charset="-122"/>
              </a:rPr>
              <a:t>部。</a:t>
            </a:r>
            <a:r>
              <a:rPr lang="zh-CN" altLang="en-US" sz="2600" b="1" dirty="0">
                <a:solidFill>
                  <a:srgbClr val="FF0000"/>
                </a:solidFill>
                <a:latin typeface="楷体" panose="02010609060101010101" pitchFamily="49" charset="-122"/>
                <a:ea typeface="楷体" panose="02010609060101010101" pitchFamily="49" charset="-122"/>
              </a:rPr>
              <a:t>贯，贯穿</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矩形 1">
            <a:extLst>
              <a:ext uri="{FF2B5EF4-FFF2-40B4-BE49-F238E27FC236}">
                <a16:creationId xmlns="" xmlns:a16="http://schemas.microsoft.com/office/drawing/2014/main" id="{49B3D74C-2CF4-4CD0-9229-8AEB36271296}"/>
              </a:ext>
            </a:extLst>
          </p:cNvPr>
          <p:cNvSpPr>
            <a:spLocks noChangeArrowheads="1"/>
          </p:cNvSpPr>
          <p:nvPr/>
        </p:nvSpPr>
        <p:spPr bwMode="auto">
          <a:xfrm>
            <a:off x="683568" y="843558"/>
            <a:ext cx="6523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smtClean="0">
                <a:latin typeface="宋体" panose="02010600030101010101" pitchFamily="2" charset="-122"/>
              </a:rPr>
              <a:t>默读课文，说说课文主要写了哪些内容。</a:t>
            </a:r>
            <a:endParaRPr lang="zh-CN" altLang="en-US" sz="2800" b="1" dirty="0">
              <a:latin typeface="宋体" panose="02010600030101010101" pitchFamily="2" charset="-122"/>
            </a:endParaRPr>
          </a:p>
        </p:txBody>
      </p:sp>
      <p:grpSp>
        <p:nvGrpSpPr>
          <p:cNvPr id="20491" name="组合 8">
            <a:extLst>
              <a:ext uri="{FF2B5EF4-FFF2-40B4-BE49-F238E27FC236}">
                <a16:creationId xmlns="" xmlns:a16="http://schemas.microsoft.com/office/drawing/2014/main" id="{2F75D096-69AE-4D87-A5C0-82C98C6F29FA}"/>
              </a:ext>
            </a:extLst>
          </p:cNvPr>
          <p:cNvGrpSpPr>
            <a:grpSpLocks/>
          </p:cNvGrpSpPr>
          <p:nvPr/>
        </p:nvGrpSpPr>
        <p:grpSpPr bwMode="auto">
          <a:xfrm>
            <a:off x="0" y="-20638"/>
            <a:ext cx="2006600" cy="523876"/>
            <a:chOff x="70" y="-63"/>
            <a:chExt cx="3161" cy="824"/>
          </a:xfrm>
        </p:grpSpPr>
        <p:sp>
          <p:nvSpPr>
            <p:cNvPr id="20492" name="文本框 6">
              <a:extLst>
                <a:ext uri="{FF2B5EF4-FFF2-40B4-BE49-F238E27FC236}">
                  <a16:creationId xmlns="" xmlns:a16="http://schemas.microsoft.com/office/drawing/2014/main" id="{2F2D454A-FBE0-4AB2-B7D3-D02E4B76A90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整体感知</a:t>
              </a:r>
            </a:p>
          </p:txBody>
        </p:sp>
        <p:cxnSp>
          <p:nvCxnSpPr>
            <p:cNvPr id="18" name="直线连接符 9">
              <a:extLst>
                <a:ext uri="{FF2B5EF4-FFF2-40B4-BE49-F238E27FC236}">
                  <a16:creationId xmlns="" xmlns:a16="http://schemas.microsoft.com/office/drawing/2014/main" id="{096911A5-54B4-43FC-A48C-405EC765DDD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 xmlns:a16="http://schemas.microsoft.com/office/drawing/2014/main" id="{1F3758DB-65E0-4EF6-A84C-93E4951DC90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15" name="TextBox 14"/>
          <p:cNvSpPr txBox="1"/>
          <p:nvPr/>
        </p:nvSpPr>
        <p:spPr>
          <a:xfrm>
            <a:off x="683568" y="1643056"/>
            <a:ext cx="7640067" cy="249299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50000"/>
              </a:lnSpc>
            </a:pPr>
            <a:r>
              <a:rPr lang="zh-CN" altLang="en-US" sz="2600" b="1" dirty="0" smtClean="0">
                <a:solidFill>
                  <a:srgbClr val="0000FF"/>
                </a:solidFill>
                <a:latin typeface="楷体" panose="02010609060101010101" pitchFamily="49" charset="-122"/>
                <a:ea typeface="楷体" panose="02010609060101010101" pitchFamily="49" charset="-122"/>
              </a:rPr>
              <a:t>    这篇文章开篇用概括性的语言简述第四次南京大屠杀国家公祭日的基本情况，阐明了国家公祭的必要性和意义，同时也表达</a:t>
            </a:r>
            <a:r>
              <a:rPr lang="zh-CN" altLang="en-US" sz="2600" b="1" dirty="0">
                <a:solidFill>
                  <a:srgbClr val="0000FF"/>
                </a:solidFill>
                <a:latin typeface="楷体" panose="02010609060101010101" pitchFamily="49" charset="-122"/>
                <a:ea typeface="楷体" panose="02010609060101010101" pitchFamily="49" charset="-122"/>
              </a:rPr>
              <a:t>了中国捍卫世界</a:t>
            </a:r>
            <a:r>
              <a:rPr lang="zh-CN" altLang="en-US" sz="2600" b="1" dirty="0" smtClean="0">
                <a:solidFill>
                  <a:srgbClr val="0000FF"/>
                </a:solidFill>
                <a:latin typeface="楷体" panose="02010609060101010101" pitchFamily="49" charset="-122"/>
                <a:ea typeface="楷体" panose="02010609060101010101" pitchFamily="49" charset="-122"/>
              </a:rPr>
              <a:t>和平的坚定信念。</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846767" y="3089984"/>
            <a:ext cx="7450466" cy="489878"/>
          </a:xfrm>
          <a:prstGeom prst="rect">
            <a:avLst/>
          </a:prstGeom>
          <a:solidFill>
            <a:schemeClr val="accent5">
              <a:lumMod val="40000"/>
              <a:lumOff val="60000"/>
            </a:schemeClr>
          </a:solidFill>
          <a:ln w="19050">
            <a:noFill/>
            <a:miter lim="800000"/>
            <a:headEnd/>
            <a:tailEnd/>
          </a:ln>
        </p:spPr>
        <p:txBody>
          <a:bodyPr wrap="square">
            <a:spAutoFit/>
          </a:bodyPr>
          <a:lstStyle/>
          <a:p>
            <a:pPr>
              <a:lnSpc>
                <a:spcPts val="3075"/>
              </a:lnSpc>
            </a:pPr>
            <a:r>
              <a:rPr lang="en-US" altLang="zh-CN" sz="2800" b="1" dirty="0" smtClean="0">
                <a:solidFill>
                  <a:prstClr val="black"/>
                </a:solidFill>
                <a:latin typeface="楷体" panose="02010609060101010101" pitchFamily="49" charset="-122"/>
                <a:ea typeface="楷体" panose="02010609060101010101" pitchFamily="49" charset="-122"/>
              </a:rPr>
              <a:t>2.</a:t>
            </a:r>
            <a:r>
              <a:rPr lang="zh-CN" altLang="en-US" sz="2800" b="1" dirty="0" smtClean="0">
                <a:solidFill>
                  <a:prstClr val="black"/>
                </a:solidFill>
                <a:latin typeface="楷体" panose="02010609060101010101" pitchFamily="49" charset="-122"/>
                <a:ea typeface="楷体" panose="02010609060101010101" pitchFamily="49" charset="-122"/>
              </a:rPr>
              <a:t>标题简明、醒目，能够引起读者的关注。</a:t>
            </a:r>
          </a:p>
        </p:txBody>
      </p:sp>
      <p:sp>
        <p:nvSpPr>
          <p:cNvPr id="9" name="圆角矩形 8"/>
          <p:cNvSpPr/>
          <p:nvPr/>
        </p:nvSpPr>
        <p:spPr bwMode="auto">
          <a:xfrm>
            <a:off x="2078130" y="1059582"/>
            <a:ext cx="4987741" cy="682623"/>
          </a:xfrm>
          <a:prstGeom prst="roundRect">
            <a:avLst/>
          </a:prstGeom>
          <a:solidFill>
            <a:sysClr val="window" lastClr="FFFFFF"/>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r>
              <a:rPr lang="en-US" altLang="zh-CN" sz="2800" kern="0" noProof="1" smtClean="0">
                <a:solidFill>
                  <a:prstClr val="black"/>
                </a:solidFill>
                <a:latin typeface="黑体" panose="02010609060101010101" pitchFamily="49" charset="-122"/>
                <a:ea typeface="黑体" panose="02010609060101010101" pitchFamily="49" charset="-122"/>
                <a:sym typeface="+mn-ea"/>
              </a:rPr>
              <a:t>《</a:t>
            </a:r>
            <a:r>
              <a:rPr lang="zh-CN" altLang="en-US" sz="2800" kern="0" noProof="1" smtClean="0">
                <a:solidFill>
                  <a:prstClr val="black"/>
                </a:solidFill>
                <a:latin typeface="黑体" panose="02010609060101010101" pitchFamily="49" charset="-122"/>
                <a:ea typeface="黑体" panose="02010609060101010101" pitchFamily="49" charset="-122"/>
                <a:sym typeface="+mn-ea"/>
              </a:rPr>
              <a:t>国行公祭，为佑世界和平</a:t>
            </a:r>
            <a:r>
              <a:rPr lang="en-US" altLang="zh-CN" sz="2800" kern="0" noProof="1" smtClean="0">
                <a:solidFill>
                  <a:prstClr val="black"/>
                </a:solidFill>
                <a:latin typeface="黑体" panose="02010609060101010101" pitchFamily="49" charset="-122"/>
                <a:ea typeface="黑体" panose="02010609060101010101" pitchFamily="49" charset="-122"/>
                <a:sym typeface="+mn-ea"/>
              </a:rPr>
              <a:t>》</a:t>
            </a:r>
            <a:endParaRPr lang="zh-CN" altLang="en-US" sz="2800" kern="0" noProof="1">
              <a:solidFill>
                <a:prstClr val="black"/>
              </a:solidFill>
              <a:latin typeface="黑体" panose="02010609060101010101" pitchFamily="49" charset="-122"/>
              <a:ea typeface="黑体" panose="02010609060101010101" pitchFamily="49" charset="-122"/>
              <a:sym typeface="+mn-ea"/>
            </a:endParaRPr>
          </a:p>
        </p:txBody>
      </p:sp>
      <p:grpSp>
        <p:nvGrpSpPr>
          <p:cNvPr id="14" name="组合 8">
            <a:extLst>
              <a:ext uri="{FF2B5EF4-FFF2-40B4-BE49-F238E27FC236}">
                <a16:creationId xmlns="" xmlns:a16="http://schemas.microsoft.com/office/drawing/2014/main" id="{2F75D096-69AE-4D87-A5C0-82C98C6F29FA}"/>
              </a:ext>
            </a:extLst>
          </p:cNvPr>
          <p:cNvGrpSpPr>
            <a:grpSpLocks/>
          </p:cNvGrpSpPr>
          <p:nvPr/>
        </p:nvGrpSpPr>
        <p:grpSpPr bwMode="auto">
          <a:xfrm>
            <a:off x="0" y="-20638"/>
            <a:ext cx="2006600" cy="523240"/>
            <a:chOff x="70" y="-63"/>
            <a:chExt cx="3161" cy="823"/>
          </a:xfrm>
        </p:grpSpPr>
        <p:sp>
          <p:nvSpPr>
            <p:cNvPr id="15" name="文本框 6">
              <a:extLst>
                <a:ext uri="{FF2B5EF4-FFF2-40B4-BE49-F238E27FC236}">
                  <a16:creationId xmlns="" xmlns:a16="http://schemas.microsoft.com/office/drawing/2014/main" id="{2F2D454A-FBE0-4AB2-B7D3-D02E4B76A90F}"/>
                </a:ext>
              </a:extLst>
            </p:cNvPr>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p>
          </p:txBody>
        </p:sp>
        <p:cxnSp>
          <p:nvCxnSpPr>
            <p:cNvPr id="16" name="直线连接符 9">
              <a:extLst>
                <a:ext uri="{FF2B5EF4-FFF2-40B4-BE49-F238E27FC236}">
                  <a16:creationId xmlns="" xmlns:a16="http://schemas.microsoft.com/office/drawing/2014/main" id="{096911A5-54B4-43FC-A48C-405EC765DDD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1F3758DB-65E0-4EF6-A84C-93E4951DC90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itchFamily="49" charset="-122"/>
                <a:ea typeface="黑体" pitchFamily="49" charset="-122"/>
              </a:endParaRPr>
            </a:p>
          </p:txBody>
        </p:sp>
      </p:grpSp>
      <p:sp>
        <p:nvSpPr>
          <p:cNvPr id="10" name="TextBox 9"/>
          <p:cNvSpPr txBox="1"/>
          <p:nvPr/>
        </p:nvSpPr>
        <p:spPr>
          <a:xfrm>
            <a:off x="529974" y="555526"/>
            <a:ext cx="1233714" cy="584775"/>
          </a:xfrm>
          <a:prstGeom prst="rect">
            <a:avLst/>
          </a:prstGeom>
          <a:noFill/>
        </p:spPr>
        <p:txBody>
          <a:bodyPr wrap="square" rtlCol="0">
            <a:spAutoFit/>
          </a:bodyPr>
          <a:lstStyle/>
          <a:p>
            <a:r>
              <a:rPr lang="zh-CN" altLang="en-US" sz="3200" dirty="0" smtClean="0">
                <a:solidFill>
                  <a:srgbClr val="FF0000"/>
                </a:solidFill>
                <a:latin typeface="黑体" panose="02010609060101010101" pitchFamily="49" charset="-122"/>
                <a:ea typeface="黑体" panose="02010609060101010101" pitchFamily="49" charset="-122"/>
              </a:rPr>
              <a:t>题解</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846767" y="2139702"/>
            <a:ext cx="7450467" cy="523220"/>
          </a:xfrm>
          <a:prstGeom prst="rect">
            <a:avLst/>
          </a:prstGeom>
          <a:solidFill>
            <a:schemeClr val="accent2">
              <a:lumMod val="60000"/>
              <a:lumOff val="40000"/>
            </a:schemeClr>
          </a:solidFill>
        </p:spPr>
        <p:txBody>
          <a:bodyPr wrap="square">
            <a:spAutoFit/>
          </a:bodyPr>
          <a:lstStyle/>
          <a:p>
            <a:pPr>
              <a:defRPr/>
            </a:pPr>
            <a:r>
              <a:rPr lang="en-US" altLang="zh-CN" sz="2800" b="1" dirty="0">
                <a:solidFill>
                  <a:prstClr val="black"/>
                </a:solidFill>
                <a:latin typeface="楷体" panose="02010609060101010101" pitchFamily="49" charset="-122"/>
                <a:ea typeface="楷体" panose="02010609060101010101" pitchFamily="49" charset="-122"/>
              </a:rPr>
              <a:t>1.</a:t>
            </a:r>
            <a:r>
              <a:rPr lang="zh-CN" altLang="en-US" sz="2800" b="1" dirty="0">
                <a:solidFill>
                  <a:prstClr val="black"/>
                </a:solidFill>
                <a:latin typeface="楷体" panose="02010609060101010101" pitchFamily="49" charset="-122"/>
                <a:ea typeface="楷体" panose="02010609060101010101" pitchFamily="49" charset="-122"/>
              </a:rPr>
              <a:t>点明了这</a:t>
            </a:r>
            <a:r>
              <a:rPr lang="zh-CN" altLang="en-US" sz="2800" b="1" dirty="0" smtClean="0">
                <a:solidFill>
                  <a:prstClr val="black"/>
                </a:solidFill>
                <a:latin typeface="楷体" panose="02010609060101010101" pitchFamily="49" charset="-122"/>
                <a:ea typeface="楷体" panose="02010609060101010101" pitchFamily="49" charset="-122"/>
              </a:rPr>
              <a:t>则新闻评论的</a:t>
            </a:r>
            <a:r>
              <a:rPr lang="zh-CN" altLang="en-US" sz="2800" b="1" dirty="0">
                <a:solidFill>
                  <a:prstClr val="black"/>
                </a:solidFill>
                <a:latin typeface="楷体" panose="02010609060101010101" pitchFamily="49" charset="-122"/>
                <a:ea typeface="楷体" panose="02010609060101010101" pitchFamily="49" charset="-122"/>
              </a:rPr>
              <a:t>主要内容和写作目的。</a:t>
            </a:r>
            <a:endParaRPr lang="zh-CN" altLang="en-US" sz="2800" b="1" noProof="1">
              <a:solidFill>
                <a:prstClr val="black"/>
              </a:solidFill>
              <a:latin typeface="楷体" panose="02010609060101010101" pitchFamily="49" charset="-122"/>
              <a:ea typeface="楷体" panose="02010609060101010101" pitchFamily="49" charset="-122"/>
              <a:sym typeface="+mn-ea"/>
            </a:endParaRPr>
          </a:p>
        </p:txBody>
      </p:sp>
    </p:spTree>
    <p:extLst>
      <p:ext uri="{BB962C8B-B14F-4D97-AF65-F5344CB8AC3E}">
        <p14:creationId xmlns:p14="http://schemas.microsoft.com/office/powerpoint/2010/main" val="1920047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6" name="组合 15">
            <a:extLst>
              <a:ext uri="{FF2B5EF4-FFF2-40B4-BE49-F238E27FC236}">
                <a16:creationId xmlns="" xmlns:a16="http://schemas.microsoft.com/office/drawing/2014/main" id="{F1A73D46-590C-4B44-8F56-F72974A5F3C9}"/>
              </a:ext>
            </a:extLst>
          </p:cNvPr>
          <p:cNvGrpSpPr>
            <a:grpSpLocks/>
          </p:cNvGrpSpPr>
          <p:nvPr/>
        </p:nvGrpSpPr>
        <p:grpSpPr bwMode="auto">
          <a:xfrm>
            <a:off x="44450" y="-39688"/>
            <a:ext cx="2006600" cy="522288"/>
            <a:chOff x="70" y="-63"/>
            <a:chExt cx="3160" cy="824"/>
          </a:xfrm>
        </p:grpSpPr>
        <p:sp>
          <p:nvSpPr>
            <p:cNvPr id="23557" name="文本框 6">
              <a:extLst>
                <a:ext uri="{FF2B5EF4-FFF2-40B4-BE49-F238E27FC236}">
                  <a16:creationId xmlns="" xmlns:a16="http://schemas.microsoft.com/office/drawing/2014/main" id="{468746AF-9189-463D-9AB7-20D2D6EC2BA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F21AAF10-2CF7-45D4-89A4-33FE9345C385}"/>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09E40C22-B1FC-48B2-AE71-96F55E1D343C}"/>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475268" y="2499742"/>
            <a:ext cx="8193464" cy="1200329"/>
          </a:xfrm>
          <a:prstGeom prst="rect">
            <a:avLst/>
          </a:prstGeom>
          <a:noFill/>
        </p:spPr>
        <p:txBody>
          <a:bodyPr wrap="square" rtlCol="0">
            <a:spAutoFit/>
          </a:bodyPr>
          <a:lstStyle/>
          <a:p>
            <a:r>
              <a:rPr lang="en-US" altLang="zh-CN" sz="2400" b="1" dirty="0" smtClean="0">
                <a:latin typeface="宋体" pitchFamily="2" charset="-122"/>
              </a:rPr>
              <a:t>2.</a:t>
            </a:r>
            <a:r>
              <a:rPr lang="zh-CN" altLang="en-US" sz="2400" b="1" dirty="0" smtClean="0">
                <a:latin typeface="宋体" pitchFamily="2" charset="-122"/>
              </a:rPr>
              <a:t>第一段“</a:t>
            </a:r>
            <a:r>
              <a:rPr lang="en-US" sz="2400" b="1" dirty="0" smtClean="0">
                <a:latin typeface="宋体" pitchFamily="2" charset="-122"/>
              </a:rPr>
              <a:t>1937</a:t>
            </a:r>
            <a:r>
              <a:rPr lang="zh-CN" altLang="en-US" sz="2400" b="1" dirty="0" smtClean="0">
                <a:latin typeface="宋体" pitchFamily="2" charset="-122"/>
              </a:rPr>
              <a:t>年</a:t>
            </a:r>
            <a:r>
              <a:rPr lang="en-US" sz="2400" b="1" dirty="0" smtClean="0">
                <a:latin typeface="宋体" pitchFamily="2" charset="-122"/>
              </a:rPr>
              <a:t>12</a:t>
            </a:r>
            <a:r>
              <a:rPr lang="zh-CN" altLang="en-US" sz="2400" b="1" dirty="0" smtClean="0">
                <a:latin typeface="宋体" pitchFamily="2" charset="-122"/>
              </a:rPr>
              <a:t>月</a:t>
            </a:r>
            <a:r>
              <a:rPr lang="en-US" sz="2400" b="1" dirty="0" smtClean="0">
                <a:latin typeface="宋体" pitchFamily="2" charset="-122"/>
              </a:rPr>
              <a:t>13</a:t>
            </a:r>
            <a:r>
              <a:rPr lang="zh-CN" altLang="en-US" sz="2400" b="1" dirty="0" smtClean="0">
                <a:latin typeface="宋体" pitchFamily="2" charset="-122"/>
              </a:rPr>
              <a:t>日，侵华日军野蛮侵入南京，随后制造了惨绝人寰的南京大屠杀惨案，</a:t>
            </a:r>
            <a:r>
              <a:rPr lang="en-US" sz="2400" b="1" dirty="0" smtClean="0">
                <a:latin typeface="宋体" pitchFamily="2" charset="-122"/>
              </a:rPr>
              <a:t>30</a:t>
            </a:r>
            <a:r>
              <a:rPr lang="zh-CN" altLang="en-US" sz="2400" b="1" dirty="0" smtClean="0">
                <a:latin typeface="宋体" pitchFamily="2" charset="-122"/>
              </a:rPr>
              <a:t>万中国同胞惨遭杀戮”一句采用了什么记叙顺序？这样写有什么</a:t>
            </a:r>
            <a:r>
              <a:rPr lang="zh-CN" altLang="en-US" sz="2400" b="1" dirty="0">
                <a:latin typeface="宋体" pitchFamily="2" charset="-122"/>
              </a:rPr>
              <a:t>好处</a:t>
            </a:r>
            <a:r>
              <a:rPr lang="zh-CN" altLang="en-US" sz="2400" b="1" dirty="0" smtClean="0">
                <a:latin typeface="宋体" pitchFamily="2" charset="-122"/>
              </a:rPr>
              <a:t>？</a:t>
            </a:r>
            <a:endParaRPr lang="zh-CN" altLang="en-US" sz="2400" b="1" dirty="0">
              <a:latin typeface="宋体" pitchFamily="2" charset="-122"/>
            </a:endParaRPr>
          </a:p>
        </p:txBody>
      </p:sp>
      <p:sp>
        <p:nvSpPr>
          <p:cNvPr id="8" name="TextBox 7"/>
          <p:cNvSpPr txBox="1"/>
          <p:nvPr/>
        </p:nvSpPr>
        <p:spPr>
          <a:xfrm>
            <a:off x="539552" y="571486"/>
            <a:ext cx="7960398" cy="504369"/>
          </a:xfrm>
          <a:prstGeom prst="rect">
            <a:avLst/>
          </a:prstGeom>
          <a:noFill/>
        </p:spPr>
        <p:txBody>
          <a:bodyPr wrap="square" rtlCol="0">
            <a:spAutoFit/>
          </a:bodyPr>
          <a:lstStyle/>
          <a:p>
            <a:pPr>
              <a:lnSpc>
                <a:spcPct val="130000"/>
              </a:lnSpc>
            </a:pPr>
            <a:r>
              <a:rPr lang="en-US" altLang="zh-CN" sz="2400" b="1" dirty="0" smtClean="0">
                <a:latin typeface="宋体" pitchFamily="2" charset="-122"/>
              </a:rPr>
              <a:t>1</a:t>
            </a:r>
            <a:r>
              <a:rPr lang="en-US" altLang="zh-CN" sz="2400" b="1" dirty="0">
                <a:latin typeface="宋体" pitchFamily="2" charset="-122"/>
              </a:rPr>
              <a:t>.</a:t>
            </a:r>
            <a:r>
              <a:rPr lang="zh-CN" altLang="en-US" sz="2400" b="1" dirty="0" smtClean="0">
                <a:latin typeface="宋体" pitchFamily="2" charset="-122"/>
              </a:rPr>
              <a:t>这篇文章是怎样开头的？这样写有什么作用？</a:t>
            </a:r>
            <a:endParaRPr lang="zh-CN" altLang="en-US" sz="2400" b="1" dirty="0">
              <a:latin typeface="宋体" pitchFamily="2" charset="-122"/>
            </a:endParaRPr>
          </a:p>
        </p:txBody>
      </p:sp>
      <p:sp>
        <p:nvSpPr>
          <p:cNvPr id="12" name="TextBox 11"/>
          <p:cNvSpPr txBox="1"/>
          <p:nvPr/>
        </p:nvSpPr>
        <p:spPr>
          <a:xfrm>
            <a:off x="496696" y="1299413"/>
            <a:ext cx="8150608" cy="1052596"/>
          </a:xfrm>
          <a:prstGeom prst="rect">
            <a:avLst/>
          </a:prstGeom>
          <a:solidFill>
            <a:schemeClr val="accent2">
              <a:lumMod val="60000"/>
              <a:lumOff val="40000"/>
            </a:schemeClr>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引用宝鼎铭文，一方面点明文章的内容，增强现场感；另一方面丰富文章的内容，增添表现力。</a:t>
            </a:r>
          </a:p>
        </p:txBody>
      </p:sp>
      <p:sp>
        <p:nvSpPr>
          <p:cNvPr id="13" name="TextBox 12"/>
          <p:cNvSpPr txBox="1"/>
          <p:nvPr/>
        </p:nvSpPr>
        <p:spPr>
          <a:xfrm>
            <a:off x="453841" y="3756977"/>
            <a:ext cx="8193464" cy="1052596"/>
          </a:xfrm>
          <a:prstGeom prst="rect">
            <a:avLst/>
          </a:prstGeom>
          <a:solidFill>
            <a:schemeClr val="accent5">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插叙。这句话交代了“南京大屠杀”的时间和死亡人数，补充说明文章的背景，使情节更加完整。</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624532" y="1260241"/>
            <a:ext cx="7864475" cy="3300108"/>
            <a:chOff x="450850" y="660800"/>
            <a:chExt cx="7865566" cy="3567134"/>
          </a:xfrm>
        </p:grpSpPr>
        <p:pic>
          <p:nvPicPr>
            <p:cNvPr id="3" name="一个圆顶角并剪去另一个顶角的矩形 1"/>
            <p:cNvPicPr>
              <a:picLocks noChangeArrowheads="1"/>
            </p:cNvPicPr>
            <p:nvPr/>
          </p:nvPicPr>
          <p:blipFill>
            <a:blip r:embed="rId2"/>
            <a:srcRect/>
            <a:stretch>
              <a:fillRect/>
            </a:stretch>
          </p:blipFill>
          <p:spPr bwMode="auto">
            <a:xfrm>
              <a:off x="-182651" y="698900"/>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a:grpSpLocks/>
          </p:cNvGrpSpPr>
          <p:nvPr/>
        </p:nvGrpSpPr>
        <p:grpSpPr bwMode="auto">
          <a:xfrm>
            <a:off x="830089" y="1150640"/>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dirty="0">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9"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829320" y="2363683"/>
            <a:ext cx="7404422" cy="1892826"/>
          </a:xfrm>
          <a:prstGeom prst="rect">
            <a:avLst/>
          </a:prstGeom>
          <a:noFill/>
        </p:spPr>
        <p:txBody>
          <a:bodyPr wrap="square" rtlCol="0">
            <a:spAutoFit/>
          </a:bodyPr>
          <a:lstStyle/>
          <a:p>
            <a:pPr>
              <a:lnSpc>
                <a:spcPct val="150000"/>
              </a:lnSpc>
            </a:pP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“插叙”是在叙述中心事件的过程中，为了帮助展开情节或刻画人物，暂时中断叙述的线索，插入一段与主要情节相关的内容的叙述方法。</a:t>
            </a:r>
            <a:endParaRPr lang="zh-CN" altLang="en-US" sz="2600" b="1" dirty="0">
              <a:latin typeface="楷体" panose="02010609060101010101" pitchFamily="49" charset="-122"/>
              <a:ea typeface="楷体" panose="02010609060101010101" pitchFamily="49" charset="-122"/>
            </a:endParaRPr>
          </a:p>
        </p:txBody>
      </p:sp>
      <p:sp>
        <p:nvSpPr>
          <p:cNvPr id="15" name="TextBox 14"/>
          <p:cNvSpPr txBox="1"/>
          <p:nvPr/>
        </p:nvSpPr>
        <p:spPr>
          <a:xfrm>
            <a:off x="765101" y="1791275"/>
            <a:ext cx="2286016" cy="492443"/>
          </a:xfrm>
          <a:prstGeom prst="rect">
            <a:avLst/>
          </a:prstGeom>
          <a:noFill/>
        </p:spPr>
        <p:txBody>
          <a:bodyPr wrap="square" rtlCol="0">
            <a:spAutoFit/>
          </a:bodyPr>
          <a:lstStyle/>
          <a:p>
            <a:r>
              <a:rPr lang="en-US" altLang="zh-CN" sz="2600" b="1" dirty="0" smtClean="0">
                <a:latin typeface="宋体" panose="02010600030101010101" pitchFamily="2" charset="-122"/>
              </a:rPr>
              <a:t>1</a:t>
            </a:r>
            <a:r>
              <a:rPr lang="en-US" altLang="zh-CN" sz="2600" b="1" dirty="0">
                <a:latin typeface="宋体" panose="02010600030101010101" pitchFamily="2" charset="-122"/>
              </a:rPr>
              <a:t>.</a:t>
            </a:r>
            <a:r>
              <a:rPr lang="zh-CN" altLang="en-US" sz="2600" b="1" dirty="0" smtClean="0">
                <a:latin typeface="宋体" panose="02010600030101010101" pitchFamily="2" charset="-122"/>
              </a:rPr>
              <a:t>什么是插叙？</a:t>
            </a:r>
            <a:endParaRPr lang="zh-CN" altLang="en-US" sz="2600" b="1" dirty="0">
              <a:latin typeface="宋体" panose="02010600030101010101" pitchFamily="2" charset="-122"/>
            </a:endParaRPr>
          </a:p>
        </p:txBody>
      </p:sp>
      <p:sp>
        <p:nvSpPr>
          <p:cNvPr id="14" name="TextBox 13"/>
          <p:cNvSpPr txBox="1"/>
          <p:nvPr/>
        </p:nvSpPr>
        <p:spPr>
          <a:xfrm>
            <a:off x="3671900" y="680378"/>
            <a:ext cx="1800200" cy="523220"/>
          </a:xfrm>
          <a:prstGeom prst="rect">
            <a:avLst/>
          </a:prstGeom>
          <a:noFill/>
        </p:spPr>
        <p:txBody>
          <a:bodyPr wrap="square" rtlCol="0">
            <a:spAutoFit/>
          </a:bodyPr>
          <a:lstStyle/>
          <a:p>
            <a:pPr algn="ctr"/>
            <a:r>
              <a:rPr lang="zh-CN" altLang="en-US" sz="2800" dirty="0" smtClean="0">
                <a:latin typeface="黑体" panose="02010609060101010101" pitchFamily="49" charset="-122"/>
                <a:ea typeface="黑体" panose="02010609060101010101" pitchFamily="49" charset="-122"/>
              </a:rPr>
              <a:t>插  叙</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571472" y="668979"/>
            <a:ext cx="7864475" cy="4000528"/>
            <a:chOff x="450850" y="660800"/>
            <a:chExt cx="7865566" cy="3567134"/>
          </a:xfrm>
        </p:grpSpPr>
        <p:pic>
          <p:nvPicPr>
            <p:cNvPr id="3" name="一个圆顶角并剪去另一个顶角的矩形 1"/>
            <p:cNvPicPr>
              <a:picLocks noChangeArrowheads="1"/>
            </p:cNvPicPr>
            <p:nvPr/>
          </p:nvPicPr>
          <p:blipFill>
            <a:blip r:embed="rId2"/>
            <a:srcRect/>
            <a:stretch>
              <a:fillRect/>
            </a:stretch>
          </p:blipFill>
          <p:spPr bwMode="auto">
            <a:xfrm>
              <a:off x="-182651" y="698900"/>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a:grpSpLocks/>
          </p:cNvGrpSpPr>
          <p:nvPr/>
        </p:nvGrpSpPr>
        <p:grpSpPr bwMode="auto">
          <a:xfrm>
            <a:off x="714348" y="668979"/>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sp>
        <p:nvSpPr>
          <p:cNvPr id="9" name="TextBox 8"/>
          <p:cNvSpPr txBox="1"/>
          <p:nvPr/>
        </p:nvSpPr>
        <p:spPr>
          <a:xfrm>
            <a:off x="693093" y="1319039"/>
            <a:ext cx="7429552" cy="131112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①选文</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a:t>
            </a:r>
            <a:r>
              <a:rPr lang="zh-CN" altLang="en-US" sz="2400" b="1" dirty="0">
                <a:latin typeface="楷体" panose="02010609060101010101" pitchFamily="49" charset="-122"/>
                <a:ea typeface="楷体" panose="02010609060101010101" pitchFamily="49" charset="-122"/>
              </a:rPr>
              <a:t>采用</a:t>
            </a:r>
            <a:r>
              <a:rPr lang="zh-CN" altLang="en-US" sz="2400" b="1" dirty="0" smtClean="0">
                <a:latin typeface="楷体" panose="02010609060101010101" pitchFamily="49" charset="-122"/>
                <a:ea typeface="楷体" panose="02010609060101010101" pitchFamily="49" charset="-122"/>
              </a:rPr>
              <a:t>什么记叙顺序？有什么作用？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段能否去掉？为什么？</a:t>
            </a:r>
            <a:endParaRPr lang="zh-CN" altLang="en-US" sz="2400" b="1" dirty="0">
              <a:latin typeface="楷体" panose="02010609060101010101" pitchFamily="49" charset="-122"/>
              <a:ea typeface="楷体" panose="02010609060101010101" pitchFamily="49" charset="-122"/>
            </a:endParaRPr>
          </a:p>
        </p:txBody>
      </p:sp>
      <p:sp>
        <p:nvSpPr>
          <p:cNvPr id="15" name="TextBox 14"/>
          <p:cNvSpPr txBox="1"/>
          <p:nvPr/>
        </p:nvSpPr>
        <p:spPr>
          <a:xfrm>
            <a:off x="693093" y="2524636"/>
            <a:ext cx="7786742" cy="212365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3</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①根据插叙的特征判断记叙顺序；</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②明确补充说明的对象；</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③答题格式：补充说明</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内容，丰富文章内容，使情节更加完整。</a:t>
            </a:r>
            <a:endParaRPr lang="zh-CN" altLang="en-US" sz="2400" b="1" dirty="0">
              <a:latin typeface="楷体" panose="02010609060101010101" pitchFamily="49" charset="-122"/>
              <a:ea typeface="楷体" panose="02010609060101010101" pitchFamily="49" charset="-122"/>
            </a:endParaRPr>
          </a:p>
        </p:txBody>
      </p:sp>
      <p:grpSp>
        <p:nvGrpSpPr>
          <p:cNvPr id="16" name="组合 15">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17"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8"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randombar(horizont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7" dur="500"/>
                                        <p:tgtEl>
                                          <p:spTgt spid="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32"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0" name="组合 15">
            <a:extLst>
              <a:ext uri="{FF2B5EF4-FFF2-40B4-BE49-F238E27FC236}">
                <a16:creationId xmlns="" xmlns:a16="http://schemas.microsoft.com/office/drawing/2014/main" id="{61B35C56-4C60-427B-A16C-4CB6EDB25AAB}"/>
              </a:ext>
            </a:extLst>
          </p:cNvPr>
          <p:cNvGrpSpPr>
            <a:grpSpLocks/>
          </p:cNvGrpSpPr>
          <p:nvPr/>
        </p:nvGrpSpPr>
        <p:grpSpPr bwMode="auto">
          <a:xfrm>
            <a:off x="44450" y="-39688"/>
            <a:ext cx="2006600" cy="522288"/>
            <a:chOff x="70" y="-63"/>
            <a:chExt cx="3160" cy="824"/>
          </a:xfrm>
        </p:grpSpPr>
        <p:sp>
          <p:nvSpPr>
            <p:cNvPr id="24581" name="文本框 6">
              <a:extLst>
                <a:ext uri="{FF2B5EF4-FFF2-40B4-BE49-F238E27FC236}">
                  <a16:creationId xmlns="" xmlns:a16="http://schemas.microsoft.com/office/drawing/2014/main" id="{6D17FF1A-57EC-4FFB-ADFE-CFBA71E88A4E}"/>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A3B4423E-F1AC-4DB3-84ED-EF436DD61FB8}"/>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7E97969-4B84-40E2-8C21-ABCF152569FC}"/>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450598" y="723925"/>
            <a:ext cx="8242805" cy="1865126"/>
          </a:xfrm>
          <a:prstGeom prst="rect">
            <a:avLst/>
          </a:prstGeom>
          <a:noFill/>
        </p:spPr>
        <p:txBody>
          <a:bodyPr wrap="square" rtlCol="0">
            <a:spAutoFit/>
          </a:bodyPr>
          <a:lstStyle/>
          <a:p>
            <a:pPr>
              <a:lnSpc>
                <a:spcPct val="120000"/>
              </a:lnSpc>
            </a:pPr>
            <a:r>
              <a:rPr lang="en-US" altLang="zh-CN" sz="2400" b="1" dirty="0" smtClean="0">
                <a:latin typeface="宋体" panose="02010600030101010101" pitchFamily="2" charset="-122"/>
              </a:rPr>
              <a:t>3.</a:t>
            </a:r>
            <a:r>
              <a:rPr lang="zh-CN" altLang="en-US" sz="2400" b="1" dirty="0" smtClean="0">
                <a:latin typeface="宋体" panose="02010600030101010101" pitchFamily="2" charset="-122"/>
              </a:rPr>
              <a:t>第二段“加拿大安大略省议会于</a:t>
            </a:r>
            <a:r>
              <a:rPr lang="en-US" sz="2400" b="1" dirty="0" smtClean="0">
                <a:latin typeface="宋体" panose="02010600030101010101" pitchFamily="2" charset="-122"/>
              </a:rPr>
              <a:t>2017</a:t>
            </a:r>
            <a:r>
              <a:rPr lang="zh-CN" altLang="en-US" sz="2400" b="1" dirty="0" smtClean="0">
                <a:latin typeface="宋体" panose="02010600030101010101" pitchFamily="2" charset="-122"/>
              </a:rPr>
              <a:t>年</a:t>
            </a:r>
            <a:r>
              <a:rPr lang="en-US" sz="2400" b="1" dirty="0" smtClean="0">
                <a:latin typeface="宋体" panose="02010600030101010101" pitchFamily="2" charset="-122"/>
              </a:rPr>
              <a:t>10</a:t>
            </a:r>
            <a:r>
              <a:rPr lang="zh-CN" altLang="en-US" sz="2400" b="1" dirty="0" smtClean="0">
                <a:latin typeface="宋体" panose="02010600030101010101" pitchFamily="2" charset="-122"/>
              </a:rPr>
              <a:t>月通过有关‘设立南京大屠杀纪念日’的动议；美国圣地亚哥市的图书馆举办活动，为民众讲述南京大屠杀史实</a:t>
            </a:r>
            <a:r>
              <a:rPr lang="en-US" altLang="zh-CN" sz="2400" b="1" dirty="0" smtClean="0">
                <a:latin typeface="宋体" panose="02010600030101010101" pitchFamily="2" charset="-122"/>
              </a:rPr>
              <a:t>……</a:t>
            </a:r>
            <a:r>
              <a:rPr lang="zh-CN" altLang="en-US" sz="2400" b="1" dirty="0" smtClean="0">
                <a:latin typeface="宋体" panose="02010600030101010101" pitchFamily="2" charset="-122"/>
              </a:rPr>
              <a:t>”运用了什么论证方法？有什么作用？</a:t>
            </a:r>
          </a:p>
        </p:txBody>
      </p:sp>
      <p:sp>
        <p:nvSpPr>
          <p:cNvPr id="7" name="TextBox 6"/>
          <p:cNvSpPr txBox="1"/>
          <p:nvPr/>
        </p:nvSpPr>
        <p:spPr>
          <a:xfrm>
            <a:off x="428596" y="2786064"/>
            <a:ext cx="8358246" cy="146463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nSpc>
                <a:spcPct val="130000"/>
              </a:lnSpc>
            </a:pPr>
            <a:r>
              <a:rPr lang="zh-CN" altLang="en-US" sz="2400" b="1" dirty="0" smtClean="0">
                <a:solidFill>
                  <a:srgbClr val="0000FF"/>
                </a:solidFill>
                <a:latin typeface="楷体" panose="02010609060101010101" pitchFamily="49" charset="-122"/>
                <a:ea typeface="楷体" panose="02010609060101010101" pitchFamily="49" charset="-122"/>
              </a:rPr>
              <a:t>    举例论证。通过列举加拿大、美国、日本等国媒体和组织的做法，具体阐明了南京大屠杀的历史不可能被忘却的观点，使论证更具体，更有说服力。</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571472" y="1071478"/>
            <a:ext cx="7864475" cy="3571900"/>
            <a:chOff x="450850" y="660800"/>
            <a:chExt cx="7865566" cy="3567134"/>
          </a:xfrm>
        </p:grpSpPr>
        <p:pic>
          <p:nvPicPr>
            <p:cNvPr id="3" name="一个圆顶角并剪去另一个顶角的矩形 1"/>
            <p:cNvPicPr>
              <a:picLocks noChangeArrowheads="1"/>
            </p:cNvPicPr>
            <p:nvPr/>
          </p:nvPicPr>
          <p:blipFill>
            <a:blip r:embed="rId2"/>
            <a:srcRect/>
            <a:stretch>
              <a:fillRect/>
            </a:stretch>
          </p:blipFill>
          <p:spPr bwMode="auto">
            <a:xfrm>
              <a:off x="-182651" y="698900"/>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a:grpSpLocks/>
          </p:cNvGrpSpPr>
          <p:nvPr/>
        </p:nvGrpSpPr>
        <p:grpSpPr bwMode="auto">
          <a:xfrm>
            <a:off x="703263" y="1059582"/>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dirty="0">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9"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801784" y="2115201"/>
            <a:ext cx="7385474" cy="2529923"/>
          </a:xfrm>
          <a:prstGeom prst="rect">
            <a:avLst/>
          </a:prstGeom>
          <a:noFill/>
        </p:spPr>
        <p:txBody>
          <a:bodyPr wrap="square" rtlCol="0">
            <a:spAutoFit/>
          </a:bodyPr>
          <a:lstStyle/>
          <a:p>
            <a:pPr indent="457200">
              <a:lnSpc>
                <a:spcPct val="110000"/>
              </a:lnSpc>
            </a:pPr>
            <a:r>
              <a:rPr lang="zh-CN" altLang="en-US" sz="2400" b="1" dirty="0" smtClean="0">
                <a:latin typeface="楷体" panose="02010609060101010101" pitchFamily="49" charset="-122"/>
                <a:ea typeface="楷体" panose="02010609060101010101" pitchFamily="49" charset="-122"/>
              </a:rPr>
              <a:t> 论证方法是运用论据证明论点的方法，是论点和论据之间的逻辑联系的纽带。论点解决“需要论证什么”的问题，论据解决“用什么来</a:t>
            </a:r>
            <a:r>
              <a:rPr lang="zh-CN" altLang="en-US" sz="2400" b="1" dirty="0">
                <a:latin typeface="楷体" panose="02010609060101010101" pitchFamily="49" charset="-122"/>
                <a:ea typeface="楷体" panose="02010609060101010101" pitchFamily="49" charset="-122"/>
              </a:rPr>
              <a:t>论证</a:t>
            </a:r>
            <a:r>
              <a:rPr lang="zh-CN" altLang="en-US" sz="2400" b="1" dirty="0" smtClean="0">
                <a:latin typeface="楷体" panose="02010609060101010101" pitchFamily="49" charset="-122"/>
                <a:ea typeface="楷体" panose="02010609060101010101" pitchFamily="49" charset="-122"/>
              </a:rPr>
              <a:t>”的问题，而论证解决“怎样进行论证”的问题。</a:t>
            </a:r>
            <a:endParaRPr lang="en-US" altLang="zh-CN" sz="2400" b="1" dirty="0">
              <a:latin typeface="楷体" panose="02010609060101010101" pitchFamily="49" charset="-122"/>
              <a:ea typeface="楷体" panose="02010609060101010101" pitchFamily="49" charset="-122"/>
            </a:endParaRPr>
          </a:p>
          <a:p>
            <a:pPr indent="457200">
              <a:lnSpc>
                <a:spcPct val="110000"/>
              </a:lnSpc>
            </a:pP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常见</a:t>
            </a:r>
            <a:r>
              <a:rPr lang="zh-CN" altLang="en-US" sz="2400" b="1" dirty="0">
                <a:latin typeface="楷体" panose="02010609060101010101" pitchFamily="49" charset="-122"/>
                <a:ea typeface="楷体" panose="02010609060101010101" pitchFamily="49" charset="-122"/>
              </a:rPr>
              <a:t>的论证</a:t>
            </a:r>
            <a:r>
              <a:rPr lang="zh-CN" altLang="en-US" sz="2400" b="1" dirty="0" smtClean="0">
                <a:latin typeface="楷体" panose="02010609060101010101" pitchFamily="49" charset="-122"/>
                <a:ea typeface="楷体" panose="02010609060101010101" pitchFamily="49" charset="-122"/>
              </a:rPr>
              <a:t>方法：举例</a:t>
            </a:r>
            <a:r>
              <a:rPr lang="zh-CN" altLang="en-US" sz="2400" b="1" dirty="0">
                <a:latin typeface="楷体" panose="02010609060101010101" pitchFamily="49" charset="-122"/>
                <a:ea typeface="楷体" panose="02010609060101010101" pitchFamily="49" charset="-122"/>
              </a:rPr>
              <a:t>论证、道理论证、对比论证、比喻论证</a:t>
            </a:r>
            <a:r>
              <a:rPr lang="zh-CN" altLang="en-US" sz="2400" b="1" dirty="0" smtClean="0">
                <a:latin typeface="楷体" panose="02010609060101010101" pitchFamily="49" charset="-122"/>
                <a:ea typeface="楷体" panose="02010609060101010101" pitchFamily="49" charset="-122"/>
              </a:rPr>
              <a:t>等。</a:t>
            </a:r>
            <a:endParaRPr lang="zh-CN" altLang="en-US" sz="2400" b="1" dirty="0">
              <a:latin typeface="楷体" panose="02010609060101010101" pitchFamily="49" charset="-122"/>
              <a:ea typeface="楷体" panose="02010609060101010101" pitchFamily="49" charset="-122"/>
            </a:endParaRPr>
          </a:p>
        </p:txBody>
      </p:sp>
      <p:sp>
        <p:nvSpPr>
          <p:cNvPr id="14" name="矩形 13"/>
          <p:cNvSpPr/>
          <p:nvPr/>
        </p:nvSpPr>
        <p:spPr>
          <a:xfrm>
            <a:off x="3637321" y="627534"/>
            <a:ext cx="1869358" cy="5232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zh-CN" altLang="en-US" sz="2800" dirty="0" smtClean="0">
                <a:latin typeface="黑体" panose="02010609060101010101" pitchFamily="49" charset="-122"/>
                <a:ea typeface="黑体" panose="02010609060101010101" pitchFamily="49" charset="-122"/>
              </a:rPr>
              <a:t>论证方法</a:t>
            </a:r>
            <a:endParaRPr lang="zh-CN" altLang="en-US" sz="2800" dirty="0">
              <a:latin typeface="黑体" panose="02010609060101010101" pitchFamily="49" charset="-122"/>
              <a:ea typeface="黑体" panose="02010609060101010101" pitchFamily="49" charset="-122"/>
            </a:endParaRPr>
          </a:p>
        </p:txBody>
      </p:sp>
      <p:sp>
        <p:nvSpPr>
          <p:cNvPr id="15" name="TextBox 14"/>
          <p:cNvSpPr txBox="1"/>
          <p:nvPr/>
        </p:nvSpPr>
        <p:spPr>
          <a:xfrm>
            <a:off x="801784" y="1667258"/>
            <a:ext cx="3071834" cy="49859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1</a:t>
            </a:r>
            <a:r>
              <a:rPr lang="en-US" altLang="zh-CN" sz="2400" b="1" dirty="0">
                <a:latin typeface="宋体" panose="02010600030101010101" pitchFamily="2" charset="-122"/>
              </a:rPr>
              <a:t>.</a:t>
            </a:r>
            <a:r>
              <a:rPr lang="zh-CN" altLang="en-US" sz="2400" b="1" dirty="0" smtClean="0">
                <a:latin typeface="宋体" panose="02010600030101010101" pitchFamily="2" charset="-122"/>
              </a:rPr>
              <a:t>什么是论证方法？</a:t>
            </a:r>
            <a:endParaRPr lang="zh-CN" altLang="en-US" sz="2400" b="1" dirty="0">
              <a:latin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512858" y="473992"/>
            <a:ext cx="8235606" cy="4402013"/>
            <a:chOff x="450850" y="660800"/>
            <a:chExt cx="7865566" cy="3567134"/>
          </a:xfrm>
        </p:grpSpPr>
        <p:pic>
          <p:nvPicPr>
            <p:cNvPr id="3" name="一个圆顶角并剪去另一个顶角的矩形 1"/>
            <p:cNvPicPr>
              <a:picLocks noChangeArrowheads="1"/>
            </p:cNvPicPr>
            <p:nvPr/>
          </p:nvPicPr>
          <p:blipFill>
            <a:blip r:embed="rId2"/>
            <a:srcRect/>
            <a:stretch>
              <a:fillRect/>
            </a:stretch>
          </p:blipFill>
          <p:spPr bwMode="auto">
            <a:xfrm>
              <a:off x="-182651" y="698900"/>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a:grpSpLocks/>
          </p:cNvGrpSpPr>
          <p:nvPr/>
        </p:nvGrpSpPr>
        <p:grpSpPr bwMode="auto">
          <a:xfrm>
            <a:off x="784275" y="546001"/>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dirty="0">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9"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736526" y="1173981"/>
            <a:ext cx="2214578" cy="498598"/>
          </a:xfrm>
          <a:prstGeom prst="rect">
            <a:avLst/>
          </a:prstGeom>
          <a:noFill/>
        </p:spPr>
        <p:txBody>
          <a:bodyPr wrap="square" rtlCol="0">
            <a:spAutoFit/>
          </a:bodyPr>
          <a:lstStyle/>
          <a:p>
            <a:pPr>
              <a:lnSpc>
                <a:spcPct val="11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p>
        </p:txBody>
      </p:sp>
      <p:sp>
        <p:nvSpPr>
          <p:cNvPr id="14" name="矩形 13"/>
          <p:cNvSpPr/>
          <p:nvPr/>
        </p:nvSpPr>
        <p:spPr>
          <a:xfrm>
            <a:off x="736526" y="1557642"/>
            <a:ext cx="7286676" cy="904863"/>
          </a:xfrm>
          <a:prstGeom prst="rect">
            <a:avLst/>
          </a:prstGeom>
        </p:spPr>
        <p:txBody>
          <a:bodyPr wrap="square">
            <a:spAutoFit/>
          </a:bodyPr>
          <a:lstStyle/>
          <a:p>
            <a:pPr>
              <a:lnSpc>
                <a:spcPct val="110000"/>
              </a:lnSpc>
            </a:pPr>
            <a:r>
              <a:rPr lang="zh-CN" altLang="en-US" sz="2400" b="1" dirty="0" smtClean="0">
                <a:latin typeface="楷体" panose="02010609060101010101" pitchFamily="49" charset="-122"/>
                <a:ea typeface="楷体" panose="02010609060101010101" pitchFamily="49" charset="-122"/>
              </a:rPr>
              <a:t>①选文第</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段运用了</a:t>
            </a:r>
            <a:r>
              <a:rPr lang="zh-CN" altLang="en-US" sz="2400" b="1" dirty="0">
                <a:latin typeface="楷体" panose="02010609060101010101" pitchFamily="49" charset="-122"/>
                <a:ea typeface="楷体" panose="02010609060101010101" pitchFamily="49" charset="-122"/>
              </a:rPr>
              <a:t>什么</a:t>
            </a:r>
            <a:r>
              <a:rPr lang="zh-CN" altLang="en-US" sz="2400" b="1" dirty="0" smtClean="0">
                <a:latin typeface="楷体" panose="02010609060101010101" pitchFamily="49" charset="-122"/>
                <a:ea typeface="楷体" panose="02010609060101010101" pitchFamily="49" charset="-122"/>
              </a:rPr>
              <a:t>论证方法？有什么作用？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②文章在论述的过程中，主要采用了哪些论证方法？</a:t>
            </a:r>
          </a:p>
        </p:txBody>
      </p:sp>
      <p:sp>
        <p:nvSpPr>
          <p:cNvPr id="15" name="矩形 14"/>
          <p:cNvSpPr/>
          <p:nvPr/>
        </p:nvSpPr>
        <p:spPr>
          <a:xfrm>
            <a:off x="736526" y="2360323"/>
            <a:ext cx="7935738" cy="2123658"/>
          </a:xfrm>
          <a:prstGeom prst="rect">
            <a:avLst/>
          </a:prstGeom>
        </p:spPr>
        <p:txBody>
          <a:bodyPr wrap="square">
            <a:spAutoFit/>
          </a:bodyPr>
          <a:lstStyle/>
          <a:p>
            <a:pPr>
              <a:lnSpc>
                <a:spcPct val="110000"/>
              </a:lnSpc>
            </a:pPr>
            <a:r>
              <a:rPr lang="en-US" altLang="zh-CN" sz="2400" b="1" dirty="0" smtClean="0">
                <a:latin typeface="宋体" panose="02010600030101010101" pitchFamily="2" charset="-122"/>
              </a:rPr>
              <a:t>3</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endParaRPr lang="en-US" altLang="zh-CN" sz="2400" b="1" dirty="0" smtClean="0">
              <a:latin typeface="宋体" panose="02010600030101010101" pitchFamily="2"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①把握论证方法的特征及作用；</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②辨析相关句子，判断论证方法及证明的观点；</a:t>
            </a:r>
            <a:endParaRPr lang="en-US" altLang="zh-CN" sz="2400" b="1" dirty="0" smtClean="0">
              <a:latin typeface="楷体" panose="02010609060101010101" pitchFamily="49" charset="-122"/>
              <a:ea typeface="楷体" panose="02010609060101010101" pitchFamily="49" charset="-122"/>
            </a:endParaRPr>
          </a:p>
          <a:p>
            <a:pPr>
              <a:lnSpc>
                <a:spcPct val="110000"/>
              </a:lnSpc>
            </a:pPr>
            <a:r>
              <a:rPr lang="zh-CN" altLang="en-US" sz="2400" b="1" dirty="0" smtClean="0">
                <a:latin typeface="楷体" panose="02010609060101010101" pitchFamily="49" charset="-122"/>
                <a:ea typeface="楷体" panose="02010609060101010101" pitchFamily="49" charset="-122"/>
              </a:rPr>
              <a:t>③答题格式：运用了</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论证方法，通过</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（论据），论证了</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论点，使论证更具体，更有说服力。</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7" dur="500"/>
                                        <p:tgtEl>
                                          <p:spTgt spid="1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xEl>
                                              <p:pRg st="3" end="3"/>
                                            </p:txEl>
                                          </p:spTgt>
                                        </p:tgtEl>
                                        <p:attrNameLst>
                                          <p:attrName>style.visibility</p:attrName>
                                        </p:attrNameLst>
                                      </p:cBhvr>
                                      <p:to>
                                        <p:strVal val="visible"/>
                                      </p:to>
                                    </p:set>
                                    <p:animEffect transition="in" filter="randombar(horizontal)">
                                      <p:cBhvr>
                                        <p:cTn id="32"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timgsa.baidu.com/timg?image&amp;quality=80&amp;size=b9999_10000&amp;sec=1559275547924&amp;di=46a5fab5455dc65e3e0c325c6d0c34a3&amp;imgtype=jpg&amp;src=http%3A%2F%2Fimg0.imgtn.bdimg.com%2Fit%2Fu%3D4231956015%2C2427528470%26fm%3D214%26gp%3D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 y="-1488"/>
            <a:ext cx="9178924" cy="5144988"/>
          </a:xfrm>
          <a:prstGeom prst="rect">
            <a:avLst/>
          </a:prstGeom>
          <a:noFill/>
          <a:extLst>
            <a:ext uri="{909E8E84-426E-40DD-AFC4-6F175D3DCCD1}">
              <a14:hiddenFill xmlns:a14="http://schemas.microsoft.com/office/drawing/2010/main">
                <a:solidFill>
                  <a:srgbClr val="FFFFFF"/>
                </a:solidFill>
              </a14:hiddenFill>
            </a:ext>
          </a:extLst>
        </p:spPr>
      </p:pic>
      <p:grpSp>
        <p:nvGrpSpPr>
          <p:cNvPr id="8195" name="组合 1">
            <a:extLst>
              <a:ext uri="{FF2B5EF4-FFF2-40B4-BE49-F238E27FC236}">
                <a16:creationId xmlns="" xmlns:a16="http://schemas.microsoft.com/office/drawing/2014/main" id="{EF100244-5582-4D9D-ADEC-92B3154D8453}"/>
              </a:ext>
            </a:extLst>
          </p:cNvPr>
          <p:cNvGrpSpPr>
            <a:grpSpLocks/>
          </p:cNvGrpSpPr>
          <p:nvPr/>
        </p:nvGrpSpPr>
        <p:grpSpPr bwMode="auto">
          <a:xfrm>
            <a:off x="58738" y="50800"/>
            <a:ext cx="1920875" cy="369888"/>
            <a:chOff x="58738" y="50800"/>
            <a:chExt cx="1920875" cy="368777"/>
          </a:xfrm>
        </p:grpSpPr>
        <p:sp>
          <p:nvSpPr>
            <p:cNvPr id="10" name="圆角矩形 9">
              <a:extLst>
                <a:ext uri="{FF2B5EF4-FFF2-40B4-BE49-F238E27FC236}">
                  <a16:creationId xmlns="" xmlns:a16="http://schemas.microsoft.com/office/drawing/2014/main" id="{11DD7E2A-DD7A-4D12-81E5-128B128FE108}"/>
                </a:ext>
              </a:extLst>
            </p:cNvPr>
            <p:cNvSpPr/>
            <p:nvPr/>
          </p:nvSpPr>
          <p:spPr>
            <a:xfrm>
              <a:off x="58738" y="98282"/>
              <a:ext cx="1920875" cy="311799"/>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lang="zh-CN" altLang="en-US" b="1" dirty="0"/>
            </a:p>
          </p:txBody>
        </p:sp>
        <p:sp>
          <p:nvSpPr>
            <p:cNvPr id="8201" name="文本框 1">
              <a:extLst>
                <a:ext uri="{FF2B5EF4-FFF2-40B4-BE49-F238E27FC236}">
                  <a16:creationId xmlns="" xmlns:a16="http://schemas.microsoft.com/office/drawing/2014/main" id="{344C1F63-C91F-4094-BC39-15447AD4C560}"/>
                </a:ext>
              </a:extLst>
            </p:cNvPr>
            <p:cNvSpPr txBox="1">
              <a:spLocks noChangeArrowheads="1"/>
            </p:cNvSpPr>
            <p:nvPr/>
          </p:nvSpPr>
          <p:spPr bwMode="auto">
            <a:xfrm>
              <a:off x="117475" y="50800"/>
              <a:ext cx="1800493" cy="36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bg1"/>
                  </a:solidFill>
                  <a:latin typeface="宋体" panose="02010600030101010101" pitchFamily="2" charset="-122"/>
                </a:rPr>
                <a:t>八年级语文上册</a:t>
              </a:r>
            </a:p>
          </p:txBody>
        </p:sp>
      </p:grpSp>
      <p:sp>
        <p:nvSpPr>
          <p:cNvPr id="9" name="TextBox 48">
            <a:extLst>
              <a:ext uri="{FF2B5EF4-FFF2-40B4-BE49-F238E27FC236}">
                <a16:creationId xmlns="" xmlns:a16="http://schemas.microsoft.com/office/drawing/2014/main" id="{CD439C60-D0C1-4F96-AFA2-EB89751B79D6}"/>
              </a:ext>
            </a:extLst>
          </p:cNvPr>
          <p:cNvSpPr txBox="1"/>
          <p:nvPr/>
        </p:nvSpPr>
        <p:spPr>
          <a:xfrm>
            <a:off x="431540" y="1573654"/>
            <a:ext cx="8280920" cy="854080"/>
          </a:xfrm>
          <a:prstGeom prst="rect">
            <a:avLst/>
          </a:prstGeom>
          <a:solidFill>
            <a:schemeClr val="bg1">
              <a:lumMod val="75000"/>
            </a:schemeClr>
          </a:solidFill>
          <a:ln w="19050">
            <a:solidFill>
              <a:schemeClr val="tx1"/>
            </a:solidFill>
          </a:ln>
          <a:effectLst>
            <a:glow rad="127000">
              <a:schemeClr val="accent1">
                <a:alpha val="0"/>
              </a:schemeClr>
            </a:glow>
            <a:softEdge rad="31750"/>
          </a:effectLst>
        </p:spPr>
        <p:txBody>
          <a:bodyPr wrap="square" lIns="68580" tIns="34290" rIns="68580" bIns="34290">
            <a:spAutoFit/>
          </a:bodyPr>
          <a:lstStyle>
            <a:lvl1pPr marL="914400" indent="-914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lgn="ctr" eaLnBrk="1" hangingPunct="1"/>
            <a:r>
              <a:rPr lang="en-US" altLang="zh-CN" sz="5100" b="1" dirty="0" smtClean="0">
                <a:solidFill>
                  <a:srgbClr val="FF0000"/>
                </a:solidFill>
                <a:effectLst>
                  <a:outerShdw blurRad="38100" dist="38100" dir="2700000" algn="tl">
                    <a:srgbClr val="C0C0C0"/>
                  </a:outerShdw>
                </a:effectLst>
                <a:latin typeface="宋体" panose="02010600030101010101" pitchFamily="2" charset="-122"/>
                <a:cs typeface="Kaiti SC"/>
              </a:rPr>
              <a:t>5  </a:t>
            </a:r>
            <a:r>
              <a:rPr lang="zh-CN" altLang="en-US" sz="5100" b="1" dirty="0" smtClean="0">
                <a:solidFill>
                  <a:srgbClr val="FF0000"/>
                </a:solidFill>
                <a:effectLst>
                  <a:outerShdw blurRad="38100" dist="38100" dir="2700000" algn="tl">
                    <a:srgbClr val="C0C0C0"/>
                  </a:outerShdw>
                </a:effectLst>
                <a:latin typeface="宋体" panose="02010600030101010101" pitchFamily="2" charset="-122"/>
                <a:cs typeface="Kaiti SC"/>
              </a:rPr>
              <a:t>国行公祭，为佑世界和平</a:t>
            </a:r>
            <a:endParaRPr lang="en-US" altLang="zh-CN" sz="5100" b="1" dirty="0">
              <a:solidFill>
                <a:srgbClr val="FF0000"/>
              </a:solidFill>
              <a:effectLst>
                <a:outerShdw blurRad="38100" dist="38100" dir="2700000" algn="tl">
                  <a:srgbClr val="C0C0C0"/>
                </a:outerShdw>
              </a:effectLst>
              <a:latin typeface="宋体" panose="02010600030101010101" pitchFamily="2" charset="-122"/>
              <a:cs typeface="Kaiti SC"/>
            </a:endParaRPr>
          </a:p>
        </p:txBody>
      </p:sp>
      <p:pic>
        <p:nvPicPr>
          <p:cNvPr id="11" name="Picture 2" descr="C:\Users\Administrator\Desktop\初中七彩课堂图标.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6580"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4" name="组合 15">
            <a:extLst>
              <a:ext uri="{FF2B5EF4-FFF2-40B4-BE49-F238E27FC236}">
                <a16:creationId xmlns="" xmlns:a16="http://schemas.microsoft.com/office/drawing/2014/main" id="{314B70EB-4BEF-4DB9-BF4B-F515552AD690}"/>
              </a:ext>
            </a:extLst>
          </p:cNvPr>
          <p:cNvGrpSpPr>
            <a:grpSpLocks/>
          </p:cNvGrpSpPr>
          <p:nvPr/>
        </p:nvGrpSpPr>
        <p:grpSpPr bwMode="auto">
          <a:xfrm>
            <a:off x="44450" y="-39688"/>
            <a:ext cx="2006600" cy="522288"/>
            <a:chOff x="70" y="-63"/>
            <a:chExt cx="3160" cy="824"/>
          </a:xfrm>
        </p:grpSpPr>
        <p:sp>
          <p:nvSpPr>
            <p:cNvPr id="25605" name="文本框 6">
              <a:extLst>
                <a:ext uri="{FF2B5EF4-FFF2-40B4-BE49-F238E27FC236}">
                  <a16:creationId xmlns="" xmlns:a16="http://schemas.microsoft.com/office/drawing/2014/main" id="{5211AC5E-DAB1-4D1D-A9B1-D7F8AB9C7C58}"/>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88DDDF24-7410-449B-884E-250322349BFB}"/>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E95C6490-419E-4B24-815D-EE4C15D55418}"/>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533094" y="843558"/>
            <a:ext cx="8215370" cy="461665"/>
          </a:xfrm>
          <a:prstGeom prst="rect">
            <a:avLst/>
          </a:prstGeom>
          <a:noFill/>
        </p:spPr>
        <p:txBody>
          <a:bodyPr wrap="square" rtlCol="0">
            <a:spAutoFit/>
          </a:bodyPr>
          <a:lstStyle/>
          <a:p>
            <a:r>
              <a:rPr lang="en-US" altLang="zh-CN" sz="2400" b="1" dirty="0" smtClean="0">
                <a:latin typeface="宋体" pitchFamily="2" charset="-122"/>
              </a:rPr>
              <a:t>4.</a:t>
            </a:r>
            <a:r>
              <a:rPr lang="zh-CN" altLang="en-US" sz="2400" b="1" dirty="0" smtClean="0">
                <a:latin typeface="宋体" pitchFamily="2" charset="-122"/>
              </a:rPr>
              <a:t>第</a:t>
            </a:r>
            <a:r>
              <a:rPr lang="zh-CN" altLang="en-US" sz="2400" b="1" dirty="0"/>
              <a:t>三</a:t>
            </a:r>
            <a:r>
              <a:rPr lang="zh-CN" altLang="en-US" sz="2400" b="1" dirty="0" smtClean="0">
                <a:latin typeface="宋体" pitchFamily="2" charset="-122"/>
              </a:rPr>
              <a:t>段交代“日本右翼分子否认历史的态度”用意何在？</a:t>
            </a:r>
            <a:endParaRPr lang="zh-CN" altLang="en-US" sz="2400" b="1" dirty="0">
              <a:latin typeface="宋体" pitchFamily="2" charset="-122"/>
            </a:endParaRPr>
          </a:p>
        </p:txBody>
      </p:sp>
      <p:sp>
        <p:nvSpPr>
          <p:cNvPr id="8" name="TextBox 7"/>
          <p:cNvSpPr txBox="1"/>
          <p:nvPr/>
        </p:nvSpPr>
        <p:spPr>
          <a:xfrm>
            <a:off x="533094" y="1643056"/>
            <a:ext cx="8071354" cy="1126462"/>
          </a:xfrm>
          <a:prstGeom prst="rect">
            <a:avLst/>
          </a:prstGeom>
          <a:solidFill>
            <a:schemeClr val="accent2">
              <a:lumMod val="60000"/>
              <a:lumOff val="40000"/>
            </a:schemeClr>
          </a:solidFill>
          <a:ln>
            <a:noFill/>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ct val="140000"/>
              </a:lnSpc>
            </a:pPr>
            <a:r>
              <a:rPr lang="zh-CN" altLang="en-US" sz="2400" b="1" dirty="0" smtClean="0">
                <a:latin typeface="楷体" panose="02010609060101010101" pitchFamily="49" charset="-122"/>
                <a:ea typeface="楷体" panose="02010609060101010101" pitchFamily="49" charset="-122"/>
              </a:rPr>
              <a:t>    在内容上，交代日本右翼势力妄图辱没真相和良知的表现，指出南京大屠杀国家公祭日设立的必要性；</a:t>
            </a:r>
            <a:endParaRPr lang="en-US" altLang="zh-CN" sz="2400" b="1" dirty="0" smtClean="0">
              <a:latin typeface="楷体" panose="02010609060101010101" pitchFamily="49" charset="-122"/>
              <a:ea typeface="楷体" panose="02010609060101010101" pitchFamily="49" charset="-122"/>
            </a:endParaRPr>
          </a:p>
        </p:txBody>
      </p:sp>
      <p:sp>
        <p:nvSpPr>
          <p:cNvPr id="2" name="矩形 1"/>
          <p:cNvSpPr/>
          <p:nvPr/>
        </p:nvSpPr>
        <p:spPr>
          <a:xfrm>
            <a:off x="533094" y="3173480"/>
            <a:ext cx="8071354" cy="1126462"/>
          </a:xfrm>
          <a:prstGeom prst="rect">
            <a:avLst/>
          </a:prstGeom>
          <a:solidFill>
            <a:schemeClr val="accent5">
              <a:lumMod val="40000"/>
              <a:lumOff val="60000"/>
            </a:schemeClr>
          </a:solidFill>
        </p:spPr>
        <p:txBody>
          <a:bodyPr wrap="square">
            <a:spAutoFit/>
          </a:bodyPr>
          <a:lstStyle/>
          <a:p>
            <a:pPr lvl="0">
              <a:lnSpc>
                <a:spcPct val="140000"/>
              </a:lnSpc>
            </a:pPr>
            <a:r>
              <a:rPr lang="zh-CN" altLang="en-US" sz="2400" b="1" dirty="0" smtClean="0">
                <a:solidFill>
                  <a:prstClr val="black"/>
                </a:solidFill>
                <a:latin typeface="楷体" panose="02010609060101010101" pitchFamily="49" charset="-122"/>
                <a:ea typeface="楷体" panose="02010609060101010101" pitchFamily="49" charset="-122"/>
              </a:rPr>
              <a:t>    在</a:t>
            </a:r>
            <a:r>
              <a:rPr lang="zh-CN" altLang="en-US" sz="2400" b="1" dirty="0">
                <a:solidFill>
                  <a:prstClr val="black"/>
                </a:solidFill>
                <a:latin typeface="楷体" panose="02010609060101010101" pitchFamily="49" charset="-122"/>
                <a:ea typeface="楷体" panose="02010609060101010101" pitchFamily="49" charset="-122"/>
              </a:rPr>
              <a:t>结构上，与上文形成对比，从反面揭示了当前维护世界</a:t>
            </a:r>
            <a:r>
              <a:rPr lang="zh-CN" altLang="en-US" sz="2400" b="1" dirty="0" smtClean="0">
                <a:solidFill>
                  <a:prstClr val="black"/>
                </a:solidFill>
                <a:latin typeface="楷体" panose="02010609060101010101" pitchFamily="49" charset="-122"/>
                <a:ea typeface="楷体" panose="02010609060101010101" pitchFamily="49" charset="-122"/>
              </a:rPr>
              <a:t>和平的严峻形势</a:t>
            </a:r>
            <a:r>
              <a:rPr lang="zh-CN" altLang="en-US" sz="2400" b="1" dirty="0">
                <a:solidFill>
                  <a:prstClr val="black"/>
                </a:solidFill>
                <a:latin typeface="楷体" panose="02010609060101010101" pitchFamily="49" charset="-122"/>
                <a:ea typeface="楷体" panose="02010609060101010101" pitchFamily="49" charset="-122"/>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8" name="组合 15">
            <a:extLst>
              <a:ext uri="{FF2B5EF4-FFF2-40B4-BE49-F238E27FC236}">
                <a16:creationId xmlns="" xmlns:a16="http://schemas.microsoft.com/office/drawing/2014/main" id="{1C457339-0076-4DD7-A5A7-725E25D3B597}"/>
              </a:ext>
            </a:extLst>
          </p:cNvPr>
          <p:cNvGrpSpPr>
            <a:grpSpLocks/>
          </p:cNvGrpSpPr>
          <p:nvPr/>
        </p:nvGrpSpPr>
        <p:grpSpPr bwMode="auto">
          <a:xfrm>
            <a:off x="44450" y="-39688"/>
            <a:ext cx="2006600" cy="522288"/>
            <a:chOff x="70" y="-63"/>
            <a:chExt cx="3160" cy="824"/>
          </a:xfrm>
        </p:grpSpPr>
        <p:sp>
          <p:nvSpPr>
            <p:cNvPr id="26629" name="文本框 6">
              <a:extLst>
                <a:ext uri="{FF2B5EF4-FFF2-40B4-BE49-F238E27FC236}">
                  <a16:creationId xmlns="" xmlns:a16="http://schemas.microsoft.com/office/drawing/2014/main" id="{873477D2-8659-41AC-BEEF-11B02E6AF937}"/>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FE5A9C69-3FFC-4D97-9516-B644D94B8BED}"/>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4052E09-DC0F-4970-BE81-BD41CE5332E9}"/>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520502" y="661442"/>
            <a:ext cx="7867922" cy="461665"/>
          </a:xfrm>
          <a:prstGeom prst="rect">
            <a:avLst/>
          </a:prstGeom>
          <a:noFill/>
        </p:spPr>
        <p:txBody>
          <a:bodyPr wrap="square" rtlCol="0">
            <a:spAutoFit/>
          </a:bodyPr>
          <a:lstStyle/>
          <a:p>
            <a:r>
              <a:rPr lang="en-US" altLang="zh-CN" sz="2400" b="1" dirty="0" smtClean="0">
                <a:latin typeface="宋体" pitchFamily="2" charset="-122"/>
              </a:rPr>
              <a:t>5.</a:t>
            </a:r>
            <a:r>
              <a:rPr lang="zh-CN" altLang="en-US" sz="2400" b="1" dirty="0" smtClean="0">
                <a:latin typeface="宋体" pitchFamily="2" charset="-122"/>
              </a:rPr>
              <a:t>第四段交代日内瓦、联合国对待日本的态度有何用意？</a:t>
            </a:r>
            <a:endParaRPr lang="zh-CN" altLang="en-US" sz="2400" b="1" dirty="0">
              <a:latin typeface="宋体" pitchFamily="2" charset="-122"/>
            </a:endParaRPr>
          </a:p>
        </p:txBody>
      </p:sp>
      <p:sp>
        <p:nvSpPr>
          <p:cNvPr id="7" name="矩形 6"/>
          <p:cNvSpPr/>
          <p:nvPr/>
        </p:nvSpPr>
        <p:spPr>
          <a:xfrm>
            <a:off x="534234" y="1247766"/>
            <a:ext cx="8142222" cy="1701556"/>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nSpc>
                <a:spcPct val="110000"/>
              </a:lnSpc>
            </a:pPr>
            <a:r>
              <a:rPr lang="en-US" sz="2400" b="1" dirty="0" smtClean="0">
                <a:solidFill>
                  <a:srgbClr val="0000FF"/>
                </a:solidFill>
                <a:latin typeface="楷体" panose="02010609060101010101" pitchFamily="49" charset="-122"/>
                <a:ea typeface="楷体" panose="02010609060101010101" pitchFamily="49" charset="-122"/>
              </a:rPr>
              <a:t>    2017</a:t>
            </a:r>
            <a:r>
              <a:rPr lang="zh-CN" altLang="en-US" sz="2400" b="1" dirty="0" smtClean="0">
                <a:solidFill>
                  <a:srgbClr val="0000FF"/>
                </a:solidFill>
                <a:latin typeface="楷体" panose="02010609060101010101" pitchFamily="49" charset="-122"/>
                <a:ea typeface="楷体" panose="02010609060101010101" pitchFamily="49" charset="-122"/>
              </a:rPr>
              <a:t>年</a:t>
            </a:r>
            <a:r>
              <a:rPr lang="en-US" sz="2400" b="1" dirty="0" smtClean="0">
                <a:solidFill>
                  <a:srgbClr val="0000FF"/>
                </a:solidFill>
                <a:latin typeface="楷体" panose="02010609060101010101" pitchFamily="49" charset="-122"/>
                <a:ea typeface="楷体" panose="02010609060101010101" pitchFamily="49" charset="-122"/>
              </a:rPr>
              <a:t>11</a:t>
            </a:r>
            <a:r>
              <a:rPr lang="zh-CN" altLang="en-US" sz="2400" b="1" dirty="0" smtClean="0">
                <a:solidFill>
                  <a:srgbClr val="0000FF"/>
                </a:solidFill>
                <a:latin typeface="楷体" panose="02010609060101010101" pitchFamily="49" charset="-122"/>
                <a:ea typeface="楷体" panose="02010609060101010101" pitchFamily="49" charset="-122"/>
              </a:rPr>
              <a:t>月，日内瓦裁军会议取消了日本和平演讲的资格；联合国人权理事会提出</a:t>
            </a:r>
            <a:r>
              <a:rPr lang="en-US" sz="2400" b="1" dirty="0" smtClean="0">
                <a:solidFill>
                  <a:srgbClr val="0000FF"/>
                </a:solidFill>
                <a:latin typeface="楷体" panose="02010609060101010101" pitchFamily="49" charset="-122"/>
                <a:ea typeface="楷体" panose="02010609060101010101" pitchFamily="49" charset="-122"/>
              </a:rPr>
              <a:t>218</a:t>
            </a:r>
            <a:r>
              <a:rPr lang="zh-CN" altLang="en-US" sz="2400" b="1" dirty="0" smtClean="0">
                <a:solidFill>
                  <a:srgbClr val="0000FF"/>
                </a:solidFill>
                <a:latin typeface="楷体" panose="02010609060101010101" pitchFamily="49" charset="-122"/>
                <a:ea typeface="楷体" panose="02010609060101010101" pitchFamily="49" charset="-122"/>
              </a:rPr>
              <a:t>项建议，狠批日本在历史问题上的态度，要求日本“正视历史，应努力向后代讲述真实的历史”。</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8" name="TextBox 7"/>
          <p:cNvSpPr txBox="1"/>
          <p:nvPr/>
        </p:nvSpPr>
        <p:spPr>
          <a:xfrm>
            <a:off x="534234" y="3014597"/>
            <a:ext cx="8142222" cy="1717393"/>
          </a:xfrm>
          <a:prstGeom prst="rect">
            <a:avLst/>
          </a:pr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10000"/>
              </a:lnSpc>
            </a:pPr>
            <a:r>
              <a:rPr lang="zh-CN" altLang="en-US" sz="2400" b="1" dirty="0" smtClean="0">
                <a:latin typeface="楷体" panose="02010609060101010101" pitchFamily="49" charset="-122"/>
                <a:ea typeface="楷体" panose="02010609060101010101" pitchFamily="49" charset="-122"/>
              </a:rPr>
              <a:t>    用两个事实具体印证日本右翼势力妄图辱没真相和良知的行为，正义的力量对之反击，进而阐明“历史不会因时代变迁而改变，事实也不会因巧舌抵赖而消失”的论断，使文章论证更有说服力。</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6" name="组合 15">
            <a:extLst>
              <a:ext uri="{FF2B5EF4-FFF2-40B4-BE49-F238E27FC236}">
                <a16:creationId xmlns="" xmlns:a16="http://schemas.microsoft.com/office/drawing/2014/main" id="{3A87B539-42CE-4A2B-BB53-119B67B7E8D6}"/>
              </a:ext>
            </a:extLst>
          </p:cNvPr>
          <p:cNvGrpSpPr>
            <a:grpSpLocks/>
          </p:cNvGrpSpPr>
          <p:nvPr/>
        </p:nvGrpSpPr>
        <p:grpSpPr bwMode="auto">
          <a:xfrm>
            <a:off x="44450" y="-39688"/>
            <a:ext cx="2006600" cy="522288"/>
            <a:chOff x="70" y="-63"/>
            <a:chExt cx="3160" cy="824"/>
          </a:xfrm>
        </p:grpSpPr>
        <p:sp>
          <p:nvSpPr>
            <p:cNvPr id="28677" name="文本框 6">
              <a:extLst>
                <a:ext uri="{FF2B5EF4-FFF2-40B4-BE49-F238E27FC236}">
                  <a16:creationId xmlns="" xmlns:a16="http://schemas.microsoft.com/office/drawing/2014/main" id="{F4B3F47D-6A65-49AE-98CA-03615DE0328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2" name="直线连接符 9">
              <a:extLst>
                <a:ext uri="{FF2B5EF4-FFF2-40B4-BE49-F238E27FC236}">
                  <a16:creationId xmlns="" xmlns:a16="http://schemas.microsoft.com/office/drawing/2014/main" id="{0CB9BF6A-9E84-4C52-8DF3-E864F9928471}"/>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9313096B-EAA5-4E36-8D8F-6033DD0CA4D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642910" y="857238"/>
            <a:ext cx="7572428" cy="461665"/>
          </a:xfrm>
          <a:prstGeom prst="rect">
            <a:avLst/>
          </a:prstGeom>
          <a:noFill/>
        </p:spPr>
        <p:txBody>
          <a:bodyPr wrap="square" rtlCol="0">
            <a:spAutoFit/>
          </a:bodyPr>
          <a:lstStyle/>
          <a:p>
            <a:r>
              <a:rPr lang="en-US" altLang="zh-CN" sz="2400" b="1" dirty="0" smtClean="0">
                <a:latin typeface="宋体" pitchFamily="2" charset="-122"/>
              </a:rPr>
              <a:t>6.</a:t>
            </a:r>
            <a:r>
              <a:rPr lang="zh-CN" altLang="en-US" sz="2400" b="1" dirty="0" smtClean="0">
                <a:latin typeface="宋体" pitchFamily="2" charset="-122"/>
              </a:rPr>
              <a:t>第</a:t>
            </a:r>
            <a:r>
              <a:rPr lang="zh-CN" altLang="en-US" sz="2400" b="1" dirty="0">
                <a:latin typeface="宋体" pitchFamily="2" charset="-122"/>
              </a:rPr>
              <a:t>五</a:t>
            </a:r>
            <a:r>
              <a:rPr lang="zh-CN" altLang="en-US" sz="2400" b="1" dirty="0" smtClean="0">
                <a:latin typeface="宋体" pitchFamily="2" charset="-122"/>
              </a:rPr>
              <a:t>段引用</a:t>
            </a:r>
            <a:r>
              <a:rPr lang="en-US" altLang="zh-CN" sz="2400" b="1" dirty="0" smtClean="0">
                <a:latin typeface="宋体" pitchFamily="2" charset="-122"/>
              </a:rPr>
              <a:t>《</a:t>
            </a:r>
            <a:r>
              <a:rPr lang="zh-CN" altLang="en-US" sz="2400" b="1" dirty="0" smtClean="0">
                <a:latin typeface="宋体" pitchFamily="2" charset="-122"/>
              </a:rPr>
              <a:t>纽约时报</a:t>
            </a:r>
            <a:r>
              <a:rPr lang="en-US" altLang="zh-CN" sz="2400" b="1" dirty="0" smtClean="0">
                <a:latin typeface="宋体" pitchFamily="2" charset="-122"/>
              </a:rPr>
              <a:t>》</a:t>
            </a:r>
            <a:r>
              <a:rPr lang="zh-CN" altLang="en-US" sz="2400" b="1" dirty="0" smtClean="0">
                <a:latin typeface="宋体" pitchFamily="2" charset="-122"/>
              </a:rPr>
              <a:t>的报道有什么作用？</a:t>
            </a:r>
            <a:endParaRPr lang="zh-CN" altLang="en-US" sz="2400" b="1" dirty="0">
              <a:latin typeface="宋体" pitchFamily="2" charset="-122"/>
            </a:endParaRPr>
          </a:p>
        </p:txBody>
      </p:sp>
      <p:sp>
        <p:nvSpPr>
          <p:cNvPr id="8" name="TextBox 7"/>
          <p:cNvSpPr txBox="1"/>
          <p:nvPr/>
        </p:nvSpPr>
        <p:spPr>
          <a:xfrm>
            <a:off x="500034" y="1571618"/>
            <a:ext cx="8001056" cy="1052596"/>
          </a:xfrm>
          <a:prstGeom prst="rect">
            <a:avLst/>
          </a:prstGeom>
          <a:solidFill>
            <a:schemeClr val="accent2">
              <a:lumMod val="60000"/>
              <a:lumOff val="40000"/>
            </a:schemeClr>
          </a:solidFill>
        </p:spPr>
        <p:txBody>
          <a:bodyPr wrap="square" rtlCol="0">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直接引用</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纽约时报</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的报道作为论据，有时间，有报道单位，表明事实清楚，材料真实，无可辩驳。</a:t>
            </a:r>
            <a:endParaRPr lang="en-US" altLang="zh-CN" sz="2400" b="1" dirty="0" smtClean="0">
              <a:latin typeface="楷体" panose="02010609060101010101" pitchFamily="49" charset="-122"/>
              <a:ea typeface="楷体" panose="02010609060101010101" pitchFamily="49" charset="-122"/>
            </a:endParaRPr>
          </a:p>
        </p:txBody>
      </p:sp>
      <p:sp>
        <p:nvSpPr>
          <p:cNvPr id="2" name="矩形 1"/>
          <p:cNvSpPr/>
          <p:nvPr/>
        </p:nvSpPr>
        <p:spPr>
          <a:xfrm>
            <a:off x="500034" y="3031322"/>
            <a:ext cx="8001056" cy="984500"/>
          </a:xfrm>
          <a:prstGeom prst="rect">
            <a:avLst/>
          </a:prstGeom>
          <a:solidFill>
            <a:schemeClr val="accent5">
              <a:lumMod val="40000"/>
              <a:lumOff val="60000"/>
            </a:schemeClr>
          </a:solidFill>
        </p:spPr>
        <p:txBody>
          <a:bodyPr wrap="square">
            <a:spAutoFit/>
          </a:bodyPr>
          <a:lstStyle/>
          <a:p>
            <a:pPr lvl="0">
              <a:lnSpc>
                <a:spcPct val="130000"/>
              </a:lnSpc>
            </a:pPr>
            <a:r>
              <a:rPr lang="zh-CN" altLang="en-US" sz="2400" b="1" dirty="0" smtClean="0">
                <a:solidFill>
                  <a:prstClr val="black"/>
                </a:solidFill>
                <a:latin typeface="楷体" panose="02010609060101010101" pitchFamily="49" charset="-122"/>
                <a:ea typeface="楷体" panose="02010609060101010101" pitchFamily="49" charset="-122"/>
              </a:rPr>
              <a:t>    另一方面，与</a:t>
            </a:r>
            <a:r>
              <a:rPr lang="zh-CN" altLang="en-US" sz="2400" b="1" dirty="0">
                <a:solidFill>
                  <a:prstClr val="black"/>
                </a:solidFill>
                <a:latin typeface="楷体" panose="02010609060101010101" pitchFamily="49" charset="-122"/>
                <a:ea typeface="楷体" panose="02010609060101010101" pitchFamily="49" charset="-122"/>
              </a:rPr>
              <a:t>下文南京</a:t>
            </a:r>
            <a:r>
              <a:rPr lang="zh-CN" altLang="en-US" sz="2400" b="1" dirty="0" smtClean="0">
                <a:solidFill>
                  <a:prstClr val="black"/>
                </a:solidFill>
                <a:latin typeface="楷体" panose="02010609060101010101" pitchFamily="49" charset="-122"/>
                <a:ea typeface="楷体" panose="02010609060101010101" pitchFamily="49" charset="-122"/>
              </a:rPr>
              <a:t>成为国际和平城市形成</a:t>
            </a:r>
            <a:r>
              <a:rPr lang="zh-CN" altLang="en-US" sz="2400" b="1" dirty="0">
                <a:solidFill>
                  <a:prstClr val="black"/>
                </a:solidFill>
                <a:latin typeface="楷体" panose="02010609060101010101" pitchFamily="49" charset="-122"/>
                <a:ea typeface="楷体" panose="02010609060101010101" pitchFamily="49" charset="-122"/>
              </a:rPr>
              <a:t>对比，突出和平的珍贵。</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785800"/>
            <a:ext cx="8143932" cy="461665"/>
          </a:xfrm>
          <a:prstGeom prst="rect">
            <a:avLst/>
          </a:prstGeom>
          <a:noFill/>
        </p:spPr>
        <p:txBody>
          <a:bodyPr wrap="square" rtlCol="0">
            <a:spAutoFit/>
          </a:bodyPr>
          <a:lstStyle/>
          <a:p>
            <a:r>
              <a:rPr lang="en-US" altLang="zh-CN" sz="2400" b="1" dirty="0" smtClean="0">
                <a:latin typeface="宋体" pitchFamily="2" charset="-122"/>
              </a:rPr>
              <a:t>7.</a:t>
            </a:r>
            <a:r>
              <a:rPr lang="zh-CN" altLang="en-US" sz="2400" b="1" dirty="0" smtClean="0">
                <a:latin typeface="宋体" pitchFamily="2" charset="-122"/>
              </a:rPr>
              <a:t>文章最后一段介绍了什么内容，这样写有什么作用？</a:t>
            </a:r>
          </a:p>
        </p:txBody>
      </p:sp>
      <p:sp>
        <p:nvSpPr>
          <p:cNvPr id="3" name="矩形 2"/>
          <p:cNvSpPr/>
          <p:nvPr/>
        </p:nvSpPr>
        <p:spPr>
          <a:xfrm>
            <a:off x="571472" y="1591162"/>
            <a:ext cx="8143932" cy="1052596"/>
          </a:xfrm>
          <a:prstGeom prst="rect">
            <a:avLst/>
          </a:prstGeom>
          <a:solidFill>
            <a:schemeClr val="accent2">
              <a:lumMod val="60000"/>
              <a:lumOff val="40000"/>
            </a:schemeClr>
          </a:solidFill>
        </p:spPr>
        <p:txBody>
          <a:bodyPr wrap="square">
            <a:spAutoFit/>
          </a:bodyPr>
          <a:lstStyle/>
          <a:p>
            <a:pPr indent="-457200">
              <a:lnSpc>
                <a:spcPct val="130000"/>
              </a:lnSpc>
            </a:pPr>
            <a:r>
              <a:rPr lang="zh-CN" altLang="en-US" sz="2400" b="1" dirty="0" smtClean="0">
                <a:latin typeface="楷体" panose="02010609060101010101" pitchFamily="49" charset="-122"/>
                <a:ea typeface="楷体" panose="02010609060101010101" pitchFamily="49" charset="-122"/>
              </a:rPr>
              <a:t>    介绍了南京命运的变迁，以及中国具有捍卫世界和平的坚定信念和磅礴力量。</a:t>
            </a:r>
          </a:p>
        </p:txBody>
      </p:sp>
      <p:grpSp>
        <p:nvGrpSpPr>
          <p:cNvPr id="4" name="组合 15">
            <a:extLst>
              <a:ext uri="{FF2B5EF4-FFF2-40B4-BE49-F238E27FC236}">
                <a16:creationId xmlns="" xmlns:a16="http://schemas.microsoft.com/office/drawing/2014/main" id="{3A87B539-42CE-4A2B-BB53-119B67B7E8D6}"/>
              </a:ext>
            </a:extLst>
          </p:cNvPr>
          <p:cNvGrpSpPr>
            <a:grpSpLocks/>
          </p:cNvGrpSpPr>
          <p:nvPr/>
        </p:nvGrpSpPr>
        <p:grpSpPr bwMode="auto">
          <a:xfrm>
            <a:off x="44450" y="-39688"/>
            <a:ext cx="2006600" cy="522288"/>
            <a:chOff x="70" y="-63"/>
            <a:chExt cx="3160" cy="824"/>
          </a:xfrm>
        </p:grpSpPr>
        <p:sp>
          <p:nvSpPr>
            <p:cNvPr id="5" name="文本框 6">
              <a:extLst>
                <a:ext uri="{FF2B5EF4-FFF2-40B4-BE49-F238E27FC236}">
                  <a16:creationId xmlns="" xmlns:a16="http://schemas.microsoft.com/office/drawing/2014/main" id="{F4B3F47D-6A65-49AE-98CA-03615DE0328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6" name="直线连接符 9">
              <a:extLst>
                <a:ext uri="{FF2B5EF4-FFF2-40B4-BE49-F238E27FC236}">
                  <a16:creationId xmlns="" xmlns:a16="http://schemas.microsoft.com/office/drawing/2014/main" id="{0CB9BF6A-9E84-4C52-8DF3-E864F9928471}"/>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16:creationId xmlns="" xmlns:a16="http://schemas.microsoft.com/office/drawing/2014/main" id="{9313096B-EAA5-4E36-8D8F-6033DD0CA4DA}"/>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矩形 7"/>
          <p:cNvSpPr/>
          <p:nvPr/>
        </p:nvSpPr>
        <p:spPr>
          <a:xfrm>
            <a:off x="571472" y="3031322"/>
            <a:ext cx="8143932" cy="1052596"/>
          </a:xfrm>
          <a:prstGeom prst="rect">
            <a:avLst/>
          </a:prstGeom>
          <a:solidFill>
            <a:schemeClr val="accent5">
              <a:lumMod val="40000"/>
              <a:lumOff val="60000"/>
            </a:schemeClr>
          </a:solidFill>
        </p:spPr>
        <p:txBody>
          <a:bodyPr wrap="square">
            <a:spAutoFit/>
          </a:bodyPr>
          <a:lstStyle/>
          <a:p>
            <a:pPr>
              <a:lnSpc>
                <a:spcPct val="130000"/>
              </a:lnSpc>
            </a:pPr>
            <a:r>
              <a:rPr lang="zh-CN" altLang="en-US" sz="2400" b="1" dirty="0" smtClean="0">
                <a:latin typeface="楷体" panose="02010609060101010101" pitchFamily="49" charset="-122"/>
                <a:ea typeface="楷体" panose="02010609060101010101" pitchFamily="49" charset="-122"/>
              </a:rPr>
              <a:t>    作用：突出国家公祭的意义以及维护世界和平的坚定信念，深化中心</a:t>
            </a:r>
            <a:r>
              <a:rPr lang="zh-CN" altLang="en-US" sz="2400" b="1" dirty="0">
                <a:latin typeface="楷体" panose="02010609060101010101" pitchFamily="49" charset="-122"/>
                <a:ea typeface="楷体" panose="02010609060101010101" pitchFamily="49" charset="-122"/>
              </a:rPr>
              <a:t>和</a:t>
            </a:r>
            <a:r>
              <a:rPr lang="zh-CN" altLang="en-US" sz="2400" b="1" dirty="0" smtClean="0">
                <a:latin typeface="楷体" panose="02010609060101010101" pitchFamily="49" charset="-122"/>
                <a:ea typeface="楷体" panose="02010609060101010101" pitchFamily="49" charset="-122"/>
              </a:rPr>
              <a:t>主题，也使文章的结构更加完整。</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550067" y="1059582"/>
            <a:ext cx="7864475" cy="3786214"/>
            <a:chOff x="450850" y="660800"/>
            <a:chExt cx="7865566" cy="3567134"/>
          </a:xfrm>
        </p:grpSpPr>
        <p:pic>
          <p:nvPicPr>
            <p:cNvPr id="3" name="一个圆顶角并剪去另一个顶角的矩形 1"/>
            <p:cNvPicPr>
              <a:picLocks noChangeArrowheads="1"/>
            </p:cNvPicPr>
            <p:nvPr/>
          </p:nvPicPr>
          <p:blipFill>
            <a:blip r:embed="rId2"/>
            <a:srcRect/>
            <a:stretch>
              <a:fillRect/>
            </a:stretch>
          </p:blipFill>
          <p:spPr bwMode="auto">
            <a:xfrm>
              <a:off x="-182651" y="698900"/>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 name="组 1"/>
          <p:cNvGrpSpPr>
            <a:grpSpLocks/>
          </p:cNvGrpSpPr>
          <p:nvPr/>
        </p:nvGrpSpPr>
        <p:grpSpPr bwMode="auto">
          <a:xfrm>
            <a:off x="686073" y="1109689"/>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dirty="0">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9"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2" name="TextBox 11"/>
          <p:cNvSpPr txBox="1"/>
          <p:nvPr/>
        </p:nvSpPr>
        <p:spPr>
          <a:xfrm>
            <a:off x="836959" y="1694680"/>
            <a:ext cx="1718817" cy="461665"/>
          </a:xfrm>
          <a:prstGeom prst="rect">
            <a:avLst/>
          </a:prstGeom>
          <a:noFill/>
        </p:spPr>
        <p:txBody>
          <a:bodyPr wrap="square" rtlCol="0">
            <a:spAutoFit/>
          </a:bodyPr>
          <a:lstStyle/>
          <a:p>
            <a:r>
              <a:rPr lang="en-US" altLang="zh-CN" sz="2400" b="1" dirty="0" smtClean="0">
                <a:latin typeface="宋体" panose="02010600030101010101" pitchFamily="2" charset="-122"/>
              </a:rPr>
              <a:t>1</a:t>
            </a:r>
            <a:r>
              <a:rPr lang="en-US" altLang="zh-CN" sz="2400" b="1" dirty="0">
                <a:latin typeface="宋体" panose="02010600030101010101" pitchFamily="2" charset="-122"/>
              </a:rPr>
              <a:t>.</a:t>
            </a:r>
            <a:r>
              <a:rPr lang="zh-CN" altLang="en-US" sz="2400" b="1" dirty="0" smtClean="0">
                <a:latin typeface="宋体" panose="02010600030101010101" pitchFamily="2" charset="-122"/>
              </a:rPr>
              <a:t>考查形式</a:t>
            </a:r>
          </a:p>
        </p:txBody>
      </p:sp>
      <p:sp>
        <p:nvSpPr>
          <p:cNvPr id="13" name="矩形 12"/>
          <p:cNvSpPr/>
          <p:nvPr/>
        </p:nvSpPr>
        <p:spPr>
          <a:xfrm>
            <a:off x="836959" y="2123308"/>
            <a:ext cx="3857652" cy="461665"/>
          </a:xfrm>
          <a:prstGeom prst="rect">
            <a:avLst/>
          </a:prstGeom>
        </p:spPr>
        <p:txBody>
          <a:bodyPr wrap="square">
            <a:spAutoFit/>
          </a:bodyPr>
          <a:lstStyle/>
          <a:p>
            <a:r>
              <a:rPr lang="zh-CN" altLang="en-US" sz="2400" b="1" dirty="0" smtClean="0">
                <a:latin typeface="楷体" panose="02010609060101010101" pitchFamily="49" charset="-122"/>
                <a:ea typeface="楷体" panose="02010609060101010101" pitchFamily="49" charset="-122"/>
              </a:rPr>
              <a:t>文章结尾一段有什么作用？</a:t>
            </a:r>
          </a:p>
        </p:txBody>
      </p:sp>
      <p:sp>
        <p:nvSpPr>
          <p:cNvPr id="14" name="矩形 13"/>
          <p:cNvSpPr/>
          <p:nvPr/>
        </p:nvSpPr>
        <p:spPr>
          <a:xfrm>
            <a:off x="836959" y="2503440"/>
            <a:ext cx="7407449" cy="2308324"/>
          </a:xfrm>
          <a:prstGeom prst="rect">
            <a:avLst/>
          </a:prstGeom>
        </p:spPr>
        <p:txBody>
          <a:bodyPr wrap="square">
            <a:spAutoFit/>
          </a:bodyPr>
          <a:lstStyle/>
          <a:p>
            <a:pPr>
              <a:lnSpc>
                <a:spcPct val="120000"/>
              </a:lnSpc>
            </a:pPr>
            <a:r>
              <a:rPr lang="en-US" altLang="zh-CN" sz="2400" b="1" dirty="0" smtClean="0">
                <a:latin typeface="宋体" panose="02010600030101010101" pitchFamily="2" charset="-122"/>
              </a:rPr>
              <a:t>2</a:t>
            </a:r>
            <a:r>
              <a:rPr lang="en-US" altLang="zh-CN" sz="2400" b="1" dirty="0">
                <a:latin typeface="宋体" panose="02010600030101010101" pitchFamily="2" charset="-122"/>
              </a:rPr>
              <a:t>.</a:t>
            </a:r>
            <a:r>
              <a:rPr lang="zh-CN" altLang="en-US" sz="2400" b="1" dirty="0" smtClean="0">
                <a:latin typeface="宋体" panose="02010600030101010101" pitchFamily="2" charset="-122"/>
              </a:rPr>
              <a:t>答题技巧</a:t>
            </a:r>
          </a:p>
          <a:p>
            <a:pPr>
              <a:lnSpc>
                <a:spcPct val="120000"/>
              </a:lnSpc>
            </a:pPr>
            <a:r>
              <a:rPr lang="zh-CN" altLang="en-US" sz="2400" b="1" dirty="0" smtClean="0">
                <a:latin typeface="楷体" panose="02010609060101010101" pitchFamily="49" charset="-122"/>
                <a:ea typeface="楷体" panose="02010609060101010101" pitchFamily="49" charset="-122"/>
              </a:rPr>
              <a:t>一般用以下格式答题：</a:t>
            </a:r>
            <a:endParaRPr lang="en-US" altLang="zh-CN" sz="2400" b="1" dirty="0" smtClean="0">
              <a:latin typeface="楷体" panose="02010609060101010101" pitchFamily="49" charset="-122"/>
              <a:ea typeface="楷体" panose="02010609060101010101" pitchFamily="49" charset="-122"/>
            </a:endParaRPr>
          </a:p>
          <a:p>
            <a:pPr>
              <a:lnSpc>
                <a:spcPct val="120000"/>
              </a:lnSpc>
            </a:pPr>
            <a:r>
              <a:rPr lang="zh-CN" altLang="en-US" sz="2400" b="1" dirty="0" smtClean="0">
                <a:latin typeface="楷体" panose="02010609060101010101" pitchFamily="49" charset="-122"/>
                <a:ea typeface="楷体" panose="02010609060101010101" pitchFamily="49" charset="-122"/>
              </a:rPr>
              <a:t>①总结全文，得出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的中心论点。</a:t>
            </a:r>
            <a:endParaRPr lang="en-US" altLang="zh-CN" sz="2400" b="1" dirty="0" smtClean="0">
              <a:latin typeface="楷体" panose="02010609060101010101" pitchFamily="49" charset="-122"/>
              <a:ea typeface="楷体" panose="02010609060101010101" pitchFamily="49" charset="-122"/>
            </a:endParaRPr>
          </a:p>
          <a:p>
            <a:pPr>
              <a:lnSpc>
                <a:spcPct val="120000"/>
              </a:lnSpc>
            </a:pPr>
            <a:r>
              <a:rPr lang="zh-CN" altLang="en-US" sz="2400" b="1" dirty="0" smtClean="0">
                <a:latin typeface="楷体" panose="02010609060101010101" pitchFamily="49" charset="-122"/>
                <a:ea typeface="楷体" panose="02010609060101010101" pitchFamily="49" charset="-122"/>
              </a:rPr>
              <a:t>②总结全文，深化文章中心论点，提出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的结论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发出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号召</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提出</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希望。</a:t>
            </a:r>
            <a:endParaRPr lang="zh-CN" altLang="en-US" sz="2400" b="1" dirty="0">
              <a:latin typeface="楷体" panose="02010609060101010101" pitchFamily="49" charset="-122"/>
              <a:ea typeface="楷体" panose="02010609060101010101" pitchFamily="49" charset="-122"/>
            </a:endParaRPr>
          </a:p>
        </p:txBody>
      </p:sp>
      <p:sp>
        <p:nvSpPr>
          <p:cNvPr id="15" name="矩形 14"/>
          <p:cNvSpPr/>
          <p:nvPr/>
        </p:nvSpPr>
        <p:spPr>
          <a:xfrm>
            <a:off x="3170694" y="627534"/>
            <a:ext cx="2802612" cy="523220"/>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zh-CN" altLang="en-US" sz="2800" dirty="0" smtClean="0">
                <a:latin typeface="黑体" panose="02010609060101010101" pitchFamily="49" charset="-122"/>
                <a:ea typeface="黑体" panose="02010609060101010101" pitchFamily="49" charset="-122"/>
              </a:rPr>
              <a:t>分析结尾的作用</a:t>
            </a:r>
            <a:endParaRPr lang="zh-CN" altLang="en-US"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2" dur="5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17" dur="500"/>
                                        <p:tgtEl>
                                          <p:spTgt spid="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randombar(horizontal)">
                                      <p:cBhvr>
                                        <p:cTn id="22" dur="500"/>
                                        <p:tgtEl>
                                          <p:spTgt spid="1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randombar(horizontal)">
                                      <p:cBhvr>
                                        <p:cTn id="27" dur="500"/>
                                        <p:tgtEl>
                                          <p:spTgt spid="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3"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35844"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solidFill>
                    <a:prstClr val="black"/>
                  </a:solidFill>
                  <a:latin typeface="黑体" panose="02010609060101010101" pitchFamily="49" charset="-122"/>
                  <a:ea typeface="黑体" panose="02010609060101010101" pitchFamily="49" charset="-122"/>
                </a:rPr>
                <a:t>合作探究</a:t>
              </a:r>
            </a:p>
          </p:txBody>
        </p:sp>
        <p:cxnSp>
          <p:nvCxnSpPr>
            <p:cNvPr id="9"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
        <p:nvSpPr>
          <p:cNvPr id="8" name="TextBox 7"/>
          <p:cNvSpPr txBox="1"/>
          <p:nvPr/>
        </p:nvSpPr>
        <p:spPr>
          <a:xfrm>
            <a:off x="251521" y="1131590"/>
            <a:ext cx="8640959" cy="3631763"/>
          </a:xfrm>
          <a:prstGeom prst="rect">
            <a:avLst/>
          </a:prstGeom>
          <a:noFill/>
        </p:spPr>
        <p:txBody>
          <a:bodyPr wrap="square" rtlCol="0">
            <a:spAutoFit/>
          </a:bodyPr>
          <a:lstStyle/>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0000FF"/>
                </a:solidFill>
                <a:latin typeface="楷体" panose="02010609060101010101" pitchFamily="49" charset="-122"/>
                <a:ea typeface="楷体" panose="02010609060101010101" pitchFamily="49" charset="-122"/>
              </a:rPr>
              <a:t> 这篇文章</a:t>
            </a:r>
            <a:r>
              <a:rPr lang="zh-CN" altLang="en-US" sz="2300" b="1" dirty="0" smtClean="0">
                <a:solidFill>
                  <a:srgbClr val="FF0000"/>
                </a:solidFill>
                <a:latin typeface="楷体" panose="02010609060101010101" pitchFamily="49" charset="-122"/>
                <a:ea typeface="楷体" panose="02010609060101010101" pitchFamily="49" charset="-122"/>
              </a:rPr>
              <a:t>开篇</a:t>
            </a:r>
            <a:r>
              <a:rPr lang="zh-CN" altLang="en-US" sz="2300" b="1" dirty="0" smtClean="0">
                <a:solidFill>
                  <a:srgbClr val="0000FF"/>
                </a:solidFill>
                <a:latin typeface="楷体" panose="02010609060101010101" pitchFamily="49" charset="-122"/>
                <a:ea typeface="楷体" panose="02010609060101010101" pitchFamily="49" charset="-122"/>
              </a:rPr>
              <a:t>用概括性的语言简述第四次南京大屠杀国家公祭日的基本情况，同时提出观点，即“中国人民永远牢记南京大屠杀历史，与全世界爱好和平与正义的人们共同维护和平”。</a:t>
            </a:r>
            <a:endParaRPr lang="en-US" altLang="zh-CN" sz="2300" b="1" dirty="0" smtClean="0">
              <a:solidFill>
                <a:srgbClr val="0000FF"/>
              </a:solidFill>
              <a:latin typeface="楷体" panose="02010609060101010101" pitchFamily="49" charset="-122"/>
              <a:ea typeface="楷体" panose="02010609060101010101" pitchFamily="49" charset="-122"/>
            </a:endParaRPr>
          </a:p>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FF0000"/>
                </a:solidFill>
                <a:latin typeface="楷体" panose="02010609060101010101" pitchFamily="49" charset="-122"/>
                <a:ea typeface="楷体" panose="02010609060101010101" pitchFamily="49" charset="-122"/>
              </a:rPr>
              <a:t>然后从正反两方面展开论述，</a:t>
            </a:r>
            <a:r>
              <a:rPr lang="zh-CN" altLang="en-US" sz="2300" b="1" dirty="0" smtClean="0">
                <a:solidFill>
                  <a:srgbClr val="0000FF"/>
                </a:solidFill>
                <a:latin typeface="楷体" panose="02010609060101010101" pitchFamily="49" charset="-122"/>
                <a:ea typeface="楷体" panose="02010609060101010101" pitchFamily="49" charset="-122"/>
              </a:rPr>
              <a:t>正面以美国、加拿大等全世界正义之士对死难者的纪念为例，反面以日本右翼势力丑态百出的表演为例，说明正义必将战胜邪恶，历史事实不会因巧舌抵赖而消失。</a:t>
            </a:r>
            <a:endParaRPr lang="en-US" altLang="zh-CN" sz="2300" b="1" dirty="0" smtClean="0">
              <a:solidFill>
                <a:srgbClr val="0000FF"/>
              </a:solidFill>
              <a:latin typeface="楷体" panose="02010609060101010101" pitchFamily="49" charset="-122"/>
              <a:ea typeface="楷体" panose="02010609060101010101" pitchFamily="49" charset="-122"/>
            </a:endParaRPr>
          </a:p>
          <a:p>
            <a:r>
              <a:rPr lang="zh-CN" altLang="en-US" sz="2300" b="1" dirty="0" smtClean="0">
                <a:solidFill>
                  <a:prstClr val="black"/>
                </a:solidFill>
                <a:latin typeface="楷体" panose="02010609060101010101" pitchFamily="49" charset="-122"/>
                <a:ea typeface="楷体" panose="02010609060101010101" pitchFamily="49" charset="-122"/>
              </a:rPr>
              <a:t>    </a:t>
            </a:r>
            <a:r>
              <a:rPr lang="zh-CN" altLang="en-US" sz="2300" b="1" dirty="0" smtClean="0">
                <a:solidFill>
                  <a:srgbClr val="FF0000"/>
                </a:solidFill>
                <a:latin typeface="楷体" panose="02010609060101010101" pitchFamily="49" charset="-122"/>
                <a:ea typeface="楷体" panose="02010609060101010101" pitchFamily="49" charset="-122"/>
              </a:rPr>
              <a:t>最后以南京命运的变迁收束，</a:t>
            </a:r>
            <a:r>
              <a:rPr lang="zh-CN" altLang="en-US" sz="2300" b="1" dirty="0" smtClean="0">
                <a:solidFill>
                  <a:srgbClr val="0000FF"/>
                </a:solidFill>
                <a:latin typeface="楷体" panose="02010609060101010101" pitchFamily="49" charset="-122"/>
                <a:ea typeface="楷体" panose="02010609060101010101" pitchFamily="49" charset="-122"/>
              </a:rPr>
              <a:t>表明中国铭记历史、缅怀先烈、珍爱和平、开创未来的信念和力量。全文思想深刻，针对性强，有“警钟”和“宣言”的双重作用。</a:t>
            </a:r>
            <a:endParaRPr lang="zh-CN" altLang="en-US" sz="2300" b="1" dirty="0">
              <a:solidFill>
                <a:srgbClr val="0000FF"/>
              </a:solidFill>
              <a:latin typeface="楷体" panose="02010609060101010101" pitchFamily="49" charset="-122"/>
              <a:ea typeface="楷体" panose="02010609060101010101" pitchFamily="49" charset="-122"/>
            </a:endParaRPr>
          </a:p>
        </p:txBody>
      </p:sp>
      <p:sp>
        <p:nvSpPr>
          <p:cNvPr id="7" name="矩形 6"/>
          <p:cNvSpPr/>
          <p:nvPr/>
        </p:nvSpPr>
        <p:spPr>
          <a:xfrm>
            <a:off x="467544" y="642924"/>
            <a:ext cx="5444119" cy="461665"/>
          </a:xfrm>
          <a:prstGeom prst="rect">
            <a:avLst/>
          </a:prstGeom>
        </p:spPr>
        <p:txBody>
          <a:bodyPr wrap="none">
            <a:spAutoFit/>
          </a:bodyPr>
          <a:lstStyle/>
          <a:p>
            <a:r>
              <a:rPr lang="zh-CN" altLang="en-US" sz="2400" b="1" dirty="0" smtClean="0">
                <a:solidFill>
                  <a:prstClr val="black"/>
                </a:solidFill>
                <a:latin typeface="宋体" pitchFamily="2" charset="-122"/>
              </a:rPr>
              <a:t>试简要分析这篇新闻评论的论证思路。</a:t>
            </a:r>
          </a:p>
        </p:txBody>
      </p:sp>
    </p:spTree>
    <p:extLst>
      <p:ext uri="{BB962C8B-B14F-4D97-AF65-F5344CB8AC3E}">
        <p14:creationId xmlns:p14="http://schemas.microsoft.com/office/powerpoint/2010/main" val="2333748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a:grpSpLocks/>
          </p:cNvGrpSpPr>
          <p:nvPr/>
        </p:nvGrpSpPr>
        <p:grpSpPr bwMode="auto">
          <a:xfrm>
            <a:off x="34552" y="987574"/>
            <a:ext cx="8775700" cy="4536504"/>
            <a:chOff x="-182651" y="660800"/>
            <a:chExt cx="8776917" cy="4274010"/>
          </a:xfrm>
        </p:grpSpPr>
        <p:pic>
          <p:nvPicPr>
            <p:cNvPr id="3" name="一个圆顶角并剪去另一个顶角的矩形 1"/>
            <p:cNvPicPr>
              <a:picLocks noChangeArrowheads="1"/>
            </p:cNvPicPr>
            <p:nvPr/>
          </p:nvPicPr>
          <p:blipFill>
            <a:blip r:embed="rId2"/>
            <a:srcRect/>
            <a:stretch>
              <a:fillRect/>
            </a:stretch>
          </p:blipFill>
          <p:spPr bwMode="auto">
            <a:xfrm>
              <a:off x="-182651" y="769185"/>
              <a:ext cx="8776917" cy="4165625"/>
            </a:xfrm>
            <a:prstGeom prst="rect">
              <a:avLst/>
            </a:prstGeom>
            <a:noFill/>
            <a:ln w="9525">
              <a:noFill/>
              <a:miter lim="800000"/>
              <a:headEnd/>
              <a:tailEnd/>
            </a:ln>
          </p:spPr>
        </p:pic>
        <p:sp>
          <p:nvSpPr>
            <p:cNvPr id="4" name="矩形 3">
              <a:extLst>
                <a:ext uri="{FF2B5EF4-FFF2-40B4-BE49-F238E27FC236}"/>
              </a:extLst>
            </p:cNvPr>
            <p:cNvSpPr/>
            <p:nvPr/>
          </p:nvSpPr>
          <p:spPr>
            <a:xfrm>
              <a:off x="561990" y="660800"/>
              <a:ext cx="2518124" cy="644529"/>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solidFill>
                  <a:prstClr val="black"/>
                </a:solidFill>
              </a:endParaRPr>
            </a:p>
          </p:txBody>
        </p:sp>
      </p:grpSp>
      <p:grpSp>
        <p:nvGrpSpPr>
          <p:cNvPr id="5" name="组 1"/>
          <p:cNvGrpSpPr>
            <a:grpSpLocks/>
          </p:cNvGrpSpPr>
          <p:nvPr/>
        </p:nvGrpSpPr>
        <p:grpSpPr bwMode="auto">
          <a:xfrm>
            <a:off x="830089" y="1005445"/>
            <a:ext cx="2517775" cy="601663"/>
            <a:chOff x="7647436" y="3815009"/>
            <a:chExt cx="2515853" cy="601051"/>
          </a:xfrm>
        </p:grpSpPr>
        <p:sp>
          <p:nvSpPr>
            <p:cNvPr id="6" name="文本框 30"/>
            <p:cNvSpPr txBox="1">
              <a:spLocks noChangeArrowheads="1"/>
            </p:cNvSpPr>
            <p:nvPr/>
          </p:nvSpPr>
          <p:spPr bwMode="auto">
            <a:xfrm>
              <a:off x="8613224" y="3885582"/>
              <a:ext cx="1550065" cy="459907"/>
            </a:xfrm>
            <a:prstGeom prst="rect">
              <a:avLst/>
            </a:prstGeom>
            <a:noFill/>
            <a:ln w="9525">
              <a:noFill/>
              <a:miter lim="800000"/>
              <a:headEnd/>
              <a:tailEnd/>
            </a:ln>
          </p:spPr>
          <p:txBody>
            <a:bodyPr>
              <a:spAutoFit/>
            </a:bodyPr>
            <a:lstStyle/>
            <a:p>
              <a:r>
                <a:rPr lang="zh-CN" altLang="en-US" sz="2400" b="1" dirty="0">
                  <a:solidFill>
                    <a:srgbClr val="0000FF"/>
                  </a:solidFill>
                  <a:latin typeface="黑体" pitchFamily="49" charset="-122"/>
                  <a:ea typeface="黑体" pitchFamily="49" charset="-122"/>
                </a:rPr>
                <a:t>方法指导</a:t>
              </a:r>
            </a:p>
          </p:txBody>
        </p:sp>
        <p:pic>
          <p:nvPicPr>
            <p:cNvPr id="7" name="图片 9" descr="book.gif"/>
            <p:cNvPicPr>
              <a:picLocks noChangeAspect="1" noChangeArrowheads="1"/>
            </p:cNvPicPr>
            <p:nvPr/>
          </p:nvPicPr>
          <p:blipFill>
            <a:blip r:embed="rId3"/>
            <a:srcRect/>
            <a:stretch>
              <a:fillRect/>
            </a:stretch>
          </p:blipFill>
          <p:spPr bwMode="auto">
            <a:xfrm>
              <a:off x="7647436" y="3815009"/>
              <a:ext cx="977957" cy="601051"/>
            </a:xfrm>
            <a:prstGeom prst="rect">
              <a:avLst/>
            </a:prstGeom>
            <a:noFill/>
            <a:ln w="9525">
              <a:noFill/>
              <a:miter lim="800000"/>
              <a:headEnd/>
              <a:tailEnd/>
            </a:ln>
          </p:spPr>
        </p:pic>
      </p:grpSp>
      <p:grpSp>
        <p:nvGrpSpPr>
          <p:cNvPr id="8" name="组合 7">
            <a:extLst>
              <a:ext uri="{FF2B5EF4-FFF2-40B4-BE49-F238E27FC236}">
                <a16:creationId xmlns="" xmlns:a16="http://schemas.microsoft.com/office/drawing/2014/main" id="{F8D9DED0-8ECA-4F89-8F96-201D1C5F8A01}"/>
              </a:ext>
            </a:extLst>
          </p:cNvPr>
          <p:cNvGrpSpPr>
            <a:grpSpLocks/>
          </p:cNvGrpSpPr>
          <p:nvPr/>
        </p:nvGrpSpPr>
        <p:grpSpPr bwMode="auto">
          <a:xfrm>
            <a:off x="28575" y="-3175"/>
            <a:ext cx="2006600" cy="522288"/>
            <a:chOff x="70" y="-63"/>
            <a:chExt cx="3160" cy="822"/>
          </a:xfrm>
        </p:grpSpPr>
        <p:sp>
          <p:nvSpPr>
            <p:cNvPr id="9" name="文本框 6">
              <a:extLst>
                <a:ext uri="{FF2B5EF4-FFF2-40B4-BE49-F238E27FC236}">
                  <a16:creationId xmlns="" xmlns:a16="http://schemas.microsoft.com/office/drawing/2014/main" id="{6BF5C70A-4EE4-41ED-8419-7629A5E1589B}"/>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solidFill>
                    <a:prstClr val="black"/>
                  </a:solidFill>
                  <a:latin typeface="黑体" panose="02010609060101010101" pitchFamily="49" charset="-122"/>
                  <a:ea typeface="黑体" panose="02010609060101010101" pitchFamily="49" charset="-122"/>
                </a:rPr>
                <a:t>合作探究</a:t>
              </a:r>
            </a:p>
          </p:txBody>
        </p:sp>
        <p:cxnSp>
          <p:nvCxnSpPr>
            <p:cNvPr id="10" name="直线连接符 9">
              <a:extLst>
                <a:ext uri="{FF2B5EF4-FFF2-40B4-BE49-F238E27FC236}">
                  <a16:creationId xmlns="" xmlns:a16="http://schemas.microsoft.com/office/drawing/2014/main" id="{96B31BF1-5F49-42DF-9861-8530221A6486}"/>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9954B013-E454-45BA-8BFA-409B541766D4}"/>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endParaRPr>
            </a:p>
          </p:txBody>
        </p:sp>
      </p:grpSp>
      <p:sp>
        <p:nvSpPr>
          <p:cNvPr id="12" name="TextBox 11"/>
          <p:cNvSpPr txBox="1"/>
          <p:nvPr/>
        </p:nvSpPr>
        <p:spPr>
          <a:xfrm>
            <a:off x="866471" y="1669554"/>
            <a:ext cx="1705768" cy="400110"/>
          </a:xfrm>
          <a:prstGeom prst="rect">
            <a:avLst/>
          </a:prstGeom>
          <a:noFill/>
        </p:spPr>
        <p:txBody>
          <a:bodyPr wrap="square" rtlCol="0">
            <a:spAutoFit/>
          </a:bodyPr>
          <a:lstStyle/>
          <a:p>
            <a:r>
              <a:rPr lang="en-US" altLang="zh-CN" sz="2000" b="1" dirty="0" smtClean="0">
                <a:solidFill>
                  <a:prstClr val="black"/>
                </a:solidFill>
                <a:latin typeface="宋体" panose="02010600030101010101" pitchFamily="2" charset="-122"/>
              </a:rPr>
              <a:t>1</a:t>
            </a:r>
            <a:r>
              <a:rPr lang="en-US" altLang="zh-CN" sz="2000" b="1" dirty="0">
                <a:solidFill>
                  <a:prstClr val="black"/>
                </a:solidFill>
                <a:latin typeface="宋体" panose="02010600030101010101" pitchFamily="2" charset="-122"/>
              </a:rPr>
              <a:t>.</a:t>
            </a:r>
            <a:r>
              <a:rPr lang="zh-CN" altLang="en-US" sz="2000" b="1" dirty="0" smtClean="0">
                <a:solidFill>
                  <a:prstClr val="black"/>
                </a:solidFill>
                <a:latin typeface="宋体" panose="02010600030101010101" pitchFamily="2" charset="-122"/>
              </a:rPr>
              <a:t>考查形式</a:t>
            </a:r>
          </a:p>
        </p:txBody>
      </p:sp>
      <p:sp>
        <p:nvSpPr>
          <p:cNvPr id="13" name="矩形 12"/>
          <p:cNvSpPr/>
          <p:nvPr/>
        </p:nvSpPr>
        <p:spPr>
          <a:xfrm>
            <a:off x="3714744" y="669925"/>
            <a:ext cx="2071702" cy="461665"/>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r>
              <a:rPr lang="zh-CN" altLang="en-US" sz="2400" dirty="0" smtClean="0">
                <a:solidFill>
                  <a:prstClr val="black"/>
                </a:solidFill>
                <a:latin typeface="黑体" panose="02010609060101010101" pitchFamily="49" charset="-122"/>
                <a:ea typeface="黑体" panose="02010609060101010101" pitchFamily="49" charset="-122"/>
              </a:rPr>
              <a:t>厘清论证过程</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14" name="矩形 13"/>
          <p:cNvSpPr/>
          <p:nvPr/>
        </p:nvSpPr>
        <p:spPr>
          <a:xfrm>
            <a:off x="866471" y="2064368"/>
            <a:ext cx="7643866" cy="707886"/>
          </a:xfrm>
          <a:prstGeom prst="rect">
            <a:avLst/>
          </a:prstGeom>
        </p:spPr>
        <p:txBody>
          <a:bodyPr wrap="square">
            <a:spAutoFit/>
          </a:bodyPr>
          <a:lstStyle/>
          <a:p>
            <a:pPr indent="457200"/>
            <a:r>
              <a:rPr lang="zh-CN" altLang="en-US" sz="2000" b="1" dirty="0" smtClean="0">
                <a:solidFill>
                  <a:prstClr val="black"/>
                </a:solidFill>
                <a:latin typeface="楷体" panose="02010609060101010101" pitchFamily="49" charset="-122"/>
                <a:ea typeface="楷体" panose="02010609060101010101" pitchFamily="49" charset="-122"/>
              </a:rPr>
              <a:t>作者是怎样证明中心论点的？</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请简要分析本文（某部分）论证的过程。</a:t>
            </a:r>
          </a:p>
        </p:txBody>
      </p:sp>
      <p:sp>
        <p:nvSpPr>
          <p:cNvPr id="15" name="矩形 14"/>
          <p:cNvSpPr/>
          <p:nvPr/>
        </p:nvSpPr>
        <p:spPr>
          <a:xfrm>
            <a:off x="866471" y="2707310"/>
            <a:ext cx="7449945" cy="1938992"/>
          </a:xfrm>
          <a:prstGeom prst="rect">
            <a:avLst/>
          </a:prstGeom>
        </p:spPr>
        <p:txBody>
          <a:bodyPr wrap="square">
            <a:spAutoFit/>
          </a:bodyPr>
          <a:lstStyle/>
          <a:p>
            <a:r>
              <a:rPr lang="en-US" altLang="zh-CN" sz="2000" b="1" dirty="0" smtClean="0">
                <a:solidFill>
                  <a:prstClr val="black"/>
                </a:solidFill>
                <a:latin typeface="宋体" panose="02010600030101010101" pitchFamily="2" charset="-122"/>
              </a:rPr>
              <a:t>2</a:t>
            </a:r>
            <a:r>
              <a:rPr lang="en-US" altLang="zh-CN" sz="2000" b="1" dirty="0">
                <a:solidFill>
                  <a:prstClr val="black"/>
                </a:solidFill>
                <a:latin typeface="宋体" panose="02010600030101010101" pitchFamily="2" charset="-122"/>
              </a:rPr>
              <a:t>.</a:t>
            </a:r>
            <a:r>
              <a:rPr lang="zh-CN" altLang="en-US" sz="2000" b="1" dirty="0" smtClean="0">
                <a:solidFill>
                  <a:prstClr val="black"/>
                </a:solidFill>
                <a:latin typeface="宋体" panose="02010600030101010101" pitchFamily="2" charset="-122"/>
              </a:rPr>
              <a:t>答题技巧</a:t>
            </a:r>
            <a:endParaRPr lang="en-US" altLang="zh-CN" sz="2000" b="1" dirty="0" smtClean="0">
              <a:solidFill>
                <a:prstClr val="black"/>
              </a:solidFill>
              <a:latin typeface="宋体" panose="02010600030101010101" pitchFamily="2" charset="-122"/>
            </a:endParaRPr>
          </a:p>
          <a:p>
            <a:r>
              <a:rPr lang="zh-CN" altLang="en-US" sz="2000" b="1" dirty="0" smtClean="0">
                <a:solidFill>
                  <a:prstClr val="black"/>
                </a:solidFill>
                <a:latin typeface="楷体" panose="02010609060101010101" pitchFamily="49" charset="-122"/>
                <a:ea typeface="楷体" panose="02010609060101010101" pitchFamily="49" charset="-122"/>
              </a:rPr>
              <a:t>①文章首先提出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这一论点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引出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论题；接着，使用了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论证方法</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从</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进行了论证；最后提出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的结论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强调</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的中心论点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发出</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的号召。</a:t>
            </a:r>
            <a:endParaRPr lang="en-US" altLang="zh-CN" sz="2000" b="1" dirty="0" smtClean="0">
              <a:solidFill>
                <a:prstClr val="black"/>
              </a:solidFill>
              <a:latin typeface="楷体" panose="02010609060101010101" pitchFamily="49" charset="-122"/>
              <a:ea typeface="楷体" panose="02010609060101010101" pitchFamily="49" charset="-122"/>
            </a:endParaRPr>
          </a:p>
          <a:p>
            <a:r>
              <a:rPr lang="zh-CN" altLang="en-US" sz="2000" b="1" dirty="0" smtClean="0">
                <a:solidFill>
                  <a:prstClr val="black"/>
                </a:solidFill>
                <a:latin typeface="楷体" panose="02010609060101010101" pitchFamily="49" charset="-122"/>
                <a:ea typeface="楷体" panose="02010609060101010101" pitchFamily="49" charset="-122"/>
              </a:rPr>
              <a:t>②首先列举</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事例，然后从</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角度</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运用</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论证方法，对</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进行了论证，最后得出了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结论，证明了</a:t>
            </a:r>
            <a:r>
              <a:rPr lang="en-US" altLang="zh-CN" sz="2000" b="1" dirty="0" smtClean="0">
                <a:solidFill>
                  <a:prstClr val="black"/>
                </a:solidFill>
                <a:latin typeface="楷体" panose="02010609060101010101" pitchFamily="49" charset="-122"/>
                <a:ea typeface="楷体" panose="02010609060101010101" pitchFamily="49" charset="-122"/>
              </a:rPr>
              <a:t>……</a:t>
            </a:r>
            <a:r>
              <a:rPr lang="zh-CN" altLang="en-US" sz="2000" b="1" dirty="0" smtClean="0">
                <a:solidFill>
                  <a:prstClr val="black"/>
                </a:solidFill>
                <a:latin typeface="楷体" panose="02010609060101010101" pitchFamily="49" charset="-122"/>
                <a:ea typeface="楷体" panose="02010609060101010101" pitchFamily="49" charset="-122"/>
              </a:rPr>
              <a:t>论点。</a:t>
            </a:r>
            <a:endParaRPr lang="zh-CN" altLang="en-US" sz="2000" b="1" dirty="0">
              <a:solidFill>
                <a:prstClr val="black"/>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91110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3" dur="500"/>
                                        <p:tgtEl>
                                          <p:spTgt spid="1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8" dur="500"/>
                                        <p:tgtEl>
                                          <p:spTgt spid="1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3"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11F054C-EE60-4322-9C37-46F8A979975A}"/>
              </a:ext>
            </a:extLst>
          </p:cNvPr>
          <p:cNvGrpSpPr>
            <a:grpSpLocks/>
          </p:cNvGrpSpPr>
          <p:nvPr/>
        </p:nvGrpSpPr>
        <p:grpSpPr bwMode="auto">
          <a:xfrm>
            <a:off x="803275" y="1034592"/>
            <a:ext cx="7583465" cy="2723194"/>
            <a:chOff x="1187450" y="1034592"/>
            <a:chExt cx="7583465" cy="2723194"/>
          </a:xfrm>
        </p:grpSpPr>
        <p:pic>
          <p:nvPicPr>
            <p:cNvPr id="27655" name="圆角矩形 13">
              <a:extLst>
                <a:ext uri="{FF2B5EF4-FFF2-40B4-BE49-F238E27FC236}">
                  <a16:creationId xmlns="" xmlns:a16="http://schemas.microsoft.com/office/drawing/2014/main" id="{2F7DA843-936A-4CEF-9474-A6CF7C82928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465" y="1034592"/>
              <a:ext cx="7029450" cy="27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图片 1">
              <a:extLst>
                <a:ext uri="{FF2B5EF4-FFF2-40B4-BE49-F238E27FC236}">
                  <a16:creationId xmlns="" xmlns:a16="http://schemas.microsoft.com/office/drawing/2014/main" id="{8C333D8B-EA09-48A7-9141-CE82F3E33F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18510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7" name="矩形 2">
              <a:extLst>
                <a:ext uri="{FF2B5EF4-FFF2-40B4-BE49-F238E27FC236}">
                  <a16:creationId xmlns="" xmlns:a16="http://schemas.microsoft.com/office/drawing/2014/main" id="{44508459-CF49-4E90-8B50-D141E15B0054}"/>
                </a:ext>
              </a:extLst>
            </p:cNvPr>
            <p:cNvSpPr>
              <a:spLocks noChangeArrowheads="1"/>
            </p:cNvSpPr>
            <p:nvPr/>
          </p:nvSpPr>
          <p:spPr bwMode="auto">
            <a:xfrm>
              <a:off x="2363887" y="1428742"/>
              <a:ext cx="626469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dirty="0" smtClean="0">
                  <a:solidFill>
                    <a:srgbClr val="A96A00"/>
                  </a:solidFill>
                  <a:latin typeface="黑体" panose="02010609060101010101" pitchFamily="49" charset="-122"/>
                  <a:ea typeface="黑体" panose="02010609060101010101" pitchFamily="49" charset="-122"/>
                </a:rPr>
                <a:t>    作者</a:t>
              </a:r>
              <a:r>
                <a:rPr lang="zh-CN" altLang="en-US" sz="2800" dirty="0">
                  <a:solidFill>
                    <a:srgbClr val="A96A00"/>
                  </a:solidFill>
                  <a:latin typeface="黑体" panose="02010609060101010101" pitchFamily="49" charset="-122"/>
                  <a:ea typeface="黑体" panose="02010609060101010101" pitchFamily="49" charset="-122"/>
                </a:rPr>
                <a:t>用词简洁、精准、针对性强，请</a:t>
              </a:r>
              <a:r>
                <a:rPr lang="zh-CN" altLang="en-US" sz="2800" dirty="0" smtClean="0">
                  <a:solidFill>
                    <a:srgbClr val="A96A00"/>
                  </a:solidFill>
                  <a:latin typeface="黑体" panose="02010609060101010101" pitchFamily="49" charset="-122"/>
                  <a:ea typeface="黑体" panose="02010609060101010101" pitchFamily="49" charset="-122"/>
                </a:rPr>
                <a:t>同学们阅读</a:t>
              </a:r>
              <a:r>
                <a:rPr lang="zh-CN" altLang="en-US" sz="2800" dirty="0">
                  <a:solidFill>
                    <a:srgbClr val="A96A00"/>
                  </a:solidFill>
                  <a:latin typeface="黑体" panose="02010609060101010101" pitchFamily="49" charset="-122"/>
                  <a:ea typeface="黑体" panose="02010609060101010101" pitchFamily="49" charset="-122"/>
                </a:rPr>
                <a:t>课文</a:t>
              </a:r>
              <a:r>
                <a:rPr lang="zh-CN" altLang="en-US" sz="2800" dirty="0" smtClean="0">
                  <a:solidFill>
                    <a:srgbClr val="A96A00"/>
                  </a:solidFill>
                  <a:latin typeface="黑体" panose="02010609060101010101" pitchFamily="49" charset="-122"/>
                  <a:ea typeface="黑体" panose="02010609060101010101" pitchFamily="49" charset="-122"/>
                </a:rPr>
                <a:t>，画出</a:t>
              </a:r>
              <a:r>
                <a:rPr lang="zh-CN" altLang="en-US" sz="2800" dirty="0">
                  <a:solidFill>
                    <a:srgbClr val="A96A00"/>
                  </a:solidFill>
                  <a:latin typeface="黑体" panose="02010609060101010101" pitchFamily="49" charset="-122"/>
                  <a:ea typeface="黑体" panose="02010609060101010101" pitchFamily="49" charset="-122"/>
                </a:rPr>
                <a:t>这样的语句，并分析其作用。</a:t>
              </a:r>
            </a:p>
          </p:txBody>
        </p:sp>
      </p:grpSp>
      <p:grpSp>
        <p:nvGrpSpPr>
          <p:cNvPr id="27651" name="组合 15">
            <a:extLst>
              <a:ext uri="{FF2B5EF4-FFF2-40B4-BE49-F238E27FC236}">
                <a16:creationId xmlns="" xmlns:a16="http://schemas.microsoft.com/office/drawing/2014/main" id="{ED6E4F8E-6CD5-403F-9283-AFB8F7652789}"/>
              </a:ext>
            </a:extLst>
          </p:cNvPr>
          <p:cNvGrpSpPr>
            <a:grpSpLocks/>
          </p:cNvGrpSpPr>
          <p:nvPr/>
        </p:nvGrpSpPr>
        <p:grpSpPr bwMode="auto">
          <a:xfrm>
            <a:off x="44450" y="-39688"/>
            <a:ext cx="2006600" cy="522288"/>
            <a:chOff x="70" y="-63"/>
            <a:chExt cx="3160" cy="824"/>
          </a:xfrm>
        </p:grpSpPr>
        <p:sp>
          <p:nvSpPr>
            <p:cNvPr id="27652" name="文本框 6">
              <a:extLst>
                <a:ext uri="{FF2B5EF4-FFF2-40B4-BE49-F238E27FC236}">
                  <a16:creationId xmlns="" xmlns:a16="http://schemas.microsoft.com/office/drawing/2014/main" id="{7A218BCD-CDDA-4E25-8E2C-F80ED8F73A13}"/>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1" name="直线连接符 9">
              <a:extLst>
                <a:ext uri="{FF2B5EF4-FFF2-40B4-BE49-F238E27FC236}">
                  <a16:creationId xmlns="" xmlns:a16="http://schemas.microsoft.com/office/drawing/2014/main" id="{CB23DC9F-2EA8-4771-AD61-65D7177A6827}"/>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a:extLst>
                <a:ext uri="{FF2B5EF4-FFF2-40B4-BE49-F238E27FC236}">
                  <a16:creationId xmlns="" xmlns:a16="http://schemas.microsoft.com/office/drawing/2014/main" id="{83080519-523B-49E2-905D-F3DE3E5CAFE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组合 15">
            <a:extLst>
              <a:ext uri="{FF2B5EF4-FFF2-40B4-BE49-F238E27FC236}">
                <a16:creationId xmlns="" xmlns:a16="http://schemas.microsoft.com/office/drawing/2014/main" id="{18187AA5-9BE4-4B3B-99F2-64ACAF0C4860}"/>
              </a:ext>
            </a:extLst>
          </p:cNvPr>
          <p:cNvGrpSpPr>
            <a:grpSpLocks/>
          </p:cNvGrpSpPr>
          <p:nvPr/>
        </p:nvGrpSpPr>
        <p:grpSpPr bwMode="auto">
          <a:xfrm>
            <a:off x="44450" y="-39688"/>
            <a:ext cx="2006600" cy="522288"/>
            <a:chOff x="70" y="-63"/>
            <a:chExt cx="3160" cy="824"/>
          </a:xfrm>
        </p:grpSpPr>
        <p:sp>
          <p:nvSpPr>
            <p:cNvPr id="29701" name="文本框 6">
              <a:extLst>
                <a:ext uri="{FF2B5EF4-FFF2-40B4-BE49-F238E27FC236}">
                  <a16:creationId xmlns="" xmlns:a16="http://schemas.microsoft.com/office/drawing/2014/main" id="{BC5F2179-3B7B-4CDC-B931-149E0D1D3AFC}"/>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16080A47-2FC0-4B72-A956-DB4657E5C8FC}"/>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CD5A6AFA-35B2-45A8-8A7C-37F0DAD8171D}"/>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571472" y="857238"/>
            <a:ext cx="8072494" cy="2253502"/>
          </a:xfrm>
          <a:prstGeom prst="rect">
            <a:avLst/>
          </a:prstGeom>
          <a:noFill/>
        </p:spPr>
        <p:txBody>
          <a:bodyPr wrap="square" rtlCol="0">
            <a:spAutoFit/>
          </a:bodyPr>
          <a:lstStyle/>
          <a:p>
            <a:pPr>
              <a:lnSpc>
                <a:spcPct val="130000"/>
              </a:lnSpc>
            </a:pPr>
            <a:r>
              <a:rPr lang="zh-CN" altLang="en-US" sz="2800" b="1" dirty="0" smtClean="0">
                <a:latin typeface="楷体" panose="02010609060101010101" pitchFamily="49" charset="-122"/>
                <a:ea typeface="楷体" panose="02010609060101010101" pitchFamily="49" charset="-122"/>
              </a:rPr>
              <a:t>    在南京大屠杀幸存者已不足</a:t>
            </a:r>
            <a:r>
              <a:rPr lang="en-US" sz="2800" b="1" dirty="0" smtClean="0">
                <a:latin typeface="楷体" panose="02010609060101010101" pitchFamily="49" charset="-122"/>
                <a:ea typeface="楷体" panose="02010609060101010101" pitchFamily="49" charset="-122"/>
              </a:rPr>
              <a:t>100</a:t>
            </a:r>
            <a:r>
              <a:rPr lang="zh-CN" altLang="en-US" sz="2800" b="1" dirty="0" smtClean="0">
                <a:latin typeface="楷体" panose="02010609060101010101" pitchFamily="49" charset="-122"/>
                <a:ea typeface="楷体" panose="02010609060101010101" pitchFamily="49" charset="-122"/>
              </a:rPr>
              <a:t>位的今天，日本右翼还在不断寻找各种借口对当年的军国主义罪行</a:t>
            </a:r>
            <a:r>
              <a:rPr lang="zh-CN" altLang="en-US" sz="2800" b="1" dirty="0" smtClean="0">
                <a:solidFill>
                  <a:srgbClr val="FF0000"/>
                </a:solidFill>
                <a:latin typeface="楷体" panose="02010609060101010101" pitchFamily="49" charset="-122"/>
                <a:ea typeface="楷体" panose="02010609060101010101" pitchFamily="49" charset="-122"/>
              </a:rPr>
              <a:t>百般抵赖</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扭曲历史</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美化战争</a:t>
            </a: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颠倒黑白</a:t>
            </a:r>
            <a:r>
              <a:rPr lang="zh-CN" altLang="en-US" sz="2800" b="1" dirty="0" smtClean="0">
                <a:latin typeface="楷体" panose="02010609060101010101" pitchFamily="49" charset="-122"/>
                <a:ea typeface="楷体" panose="02010609060101010101" pitchFamily="49" charset="-122"/>
              </a:rPr>
              <a:t>，并企图通过修宪复活军国主义。</a:t>
            </a:r>
            <a:endParaRPr lang="zh-CN" altLang="en-US" sz="2800" b="1" dirty="0">
              <a:latin typeface="楷体" panose="02010609060101010101" pitchFamily="49" charset="-122"/>
              <a:ea typeface="楷体" panose="02010609060101010101" pitchFamily="49" charset="-122"/>
            </a:endParaRPr>
          </a:p>
        </p:txBody>
      </p:sp>
      <p:sp>
        <p:nvSpPr>
          <p:cNvPr id="13" name="圆角矩形标注 12">
            <a:extLst/>
          </p:cNvPr>
          <p:cNvSpPr/>
          <p:nvPr/>
        </p:nvSpPr>
        <p:spPr>
          <a:xfrm>
            <a:off x="683568" y="3507854"/>
            <a:ext cx="7960398" cy="647303"/>
          </a:xfrm>
          <a:prstGeom prst="wedgeRoundRectCallout">
            <a:avLst>
              <a:gd name="adj1" fmla="val 29121"/>
              <a:gd name="adj2" fmla="val -206871"/>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smtClean="0">
                <a:solidFill>
                  <a:srgbClr val="0000FF"/>
                </a:solidFill>
                <a:latin typeface="黑体" pitchFamily="49" charset="-122"/>
                <a:ea typeface="黑体" pitchFamily="49" charset="-122"/>
              </a:rPr>
              <a:t>句式</a:t>
            </a:r>
            <a:r>
              <a:rPr lang="zh-CN" altLang="en-US" sz="2400" dirty="0">
                <a:solidFill>
                  <a:srgbClr val="0000FF"/>
                </a:solidFill>
                <a:latin typeface="黑体" pitchFamily="49" charset="-122"/>
                <a:ea typeface="黑体" pitchFamily="49" charset="-122"/>
              </a:rPr>
              <a:t>整齐，节奏铿锵，具有极强</a:t>
            </a:r>
            <a:r>
              <a:rPr lang="zh-CN" altLang="en-US" sz="2400" dirty="0" smtClean="0">
                <a:solidFill>
                  <a:srgbClr val="0000FF"/>
                </a:solidFill>
                <a:latin typeface="黑体" pitchFamily="49" charset="-122"/>
                <a:ea typeface="黑体" pitchFamily="49" charset="-122"/>
              </a:rPr>
              <a:t>的气势</a:t>
            </a:r>
            <a:r>
              <a:rPr lang="zh-CN" altLang="en-US" sz="2400" dirty="0">
                <a:solidFill>
                  <a:srgbClr val="0000FF"/>
                </a:solidFill>
                <a:latin typeface="黑体" pitchFamily="49" charset="-122"/>
                <a:ea typeface="黑体" pitchFamily="49" charset="-122"/>
              </a:rPr>
              <a:t>和力量。</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6" name="组合 15">
            <a:extLst>
              <a:ext uri="{FF2B5EF4-FFF2-40B4-BE49-F238E27FC236}">
                <a16:creationId xmlns="" xmlns:a16="http://schemas.microsoft.com/office/drawing/2014/main" id="{BCFC99D9-6202-4A45-ACF0-BBE860FB11DA}"/>
              </a:ext>
            </a:extLst>
          </p:cNvPr>
          <p:cNvGrpSpPr>
            <a:grpSpLocks/>
          </p:cNvGrpSpPr>
          <p:nvPr/>
        </p:nvGrpSpPr>
        <p:grpSpPr bwMode="auto">
          <a:xfrm>
            <a:off x="44450" y="-39688"/>
            <a:ext cx="2006600" cy="522288"/>
            <a:chOff x="70" y="-63"/>
            <a:chExt cx="3160" cy="824"/>
          </a:xfrm>
        </p:grpSpPr>
        <p:sp>
          <p:nvSpPr>
            <p:cNvPr id="33797" name="文本框 6">
              <a:extLst>
                <a:ext uri="{FF2B5EF4-FFF2-40B4-BE49-F238E27FC236}">
                  <a16:creationId xmlns="" xmlns:a16="http://schemas.microsoft.com/office/drawing/2014/main" id="{B95EC41B-F6F6-4538-A08A-82E34D1019EA}"/>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dirty="0">
                  <a:latin typeface="黑体" panose="02010609060101010101" pitchFamily="49" charset="-122"/>
                  <a:ea typeface="黑体" panose="02010609060101010101" pitchFamily="49" charset="-122"/>
                </a:rPr>
                <a:t>精读细研</a:t>
              </a:r>
            </a:p>
          </p:txBody>
        </p:sp>
        <p:cxnSp>
          <p:nvCxnSpPr>
            <p:cNvPr id="10" name="直线连接符 9">
              <a:extLst>
                <a:ext uri="{FF2B5EF4-FFF2-40B4-BE49-F238E27FC236}">
                  <a16:creationId xmlns="" xmlns:a16="http://schemas.microsoft.com/office/drawing/2014/main" id="{A8039BB6-734E-43D4-8821-A1879F1AE84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C232FCEA-6A74-4C3E-A9A9-A623191ED2F1}"/>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TextBox 5"/>
          <p:cNvSpPr txBox="1"/>
          <p:nvPr/>
        </p:nvSpPr>
        <p:spPr>
          <a:xfrm>
            <a:off x="626665" y="1976522"/>
            <a:ext cx="7890670"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那些</a:t>
            </a:r>
            <a:r>
              <a:rPr lang="zh-CN" altLang="en-US" sz="2800" b="1" dirty="0">
                <a:solidFill>
                  <a:srgbClr val="FF0000"/>
                </a:solidFill>
                <a:latin typeface="楷体" panose="02010609060101010101" pitchFamily="49" charset="-122"/>
                <a:ea typeface="楷体" panose="02010609060101010101" pitchFamily="49" charset="-122"/>
              </a:rPr>
              <a:t>人</a:t>
            </a:r>
            <a:r>
              <a:rPr lang="zh-CN" altLang="en-US" sz="2800" b="1" dirty="0">
                <a:latin typeface="楷体" panose="02010609060101010101" pitchFamily="49" charset="-122"/>
                <a:ea typeface="楷体" panose="02010609060101010101" pitchFamily="49" charset="-122"/>
              </a:rPr>
              <a:t>以</a:t>
            </a:r>
            <a:r>
              <a:rPr lang="zh-CN" altLang="en-US" sz="2800" b="1" dirty="0">
                <a:solidFill>
                  <a:srgbClr val="FF0000"/>
                </a:solidFill>
                <a:latin typeface="楷体" panose="02010609060101010101" pitchFamily="49" charset="-122"/>
                <a:ea typeface="楷体" panose="02010609060101010101" pitchFamily="49" charset="-122"/>
              </a:rPr>
              <a:t>丑态百出</a:t>
            </a:r>
            <a:r>
              <a:rPr lang="zh-CN" altLang="en-US" sz="2800" b="1" dirty="0">
                <a:latin typeface="楷体" panose="02010609060101010101" pitchFamily="49" charset="-122"/>
                <a:ea typeface="楷体" panose="02010609060101010101" pitchFamily="49" charset="-122"/>
              </a:rPr>
              <a:t>的表演，妄图辱没真相和</a:t>
            </a:r>
            <a:r>
              <a:rPr lang="zh-CN" altLang="en-US" sz="2800" b="1" dirty="0" smtClean="0">
                <a:latin typeface="楷体" panose="02010609060101010101" pitchFamily="49" charset="-122"/>
                <a:ea typeface="楷体" panose="02010609060101010101" pitchFamily="49" charset="-122"/>
              </a:rPr>
              <a:t>良知。</a:t>
            </a:r>
            <a:endParaRPr lang="zh-CN" altLang="en-US" sz="2400" dirty="0"/>
          </a:p>
        </p:txBody>
      </p:sp>
      <p:sp>
        <p:nvSpPr>
          <p:cNvPr id="12" name="圆角矩形标注 11">
            <a:extLst/>
          </p:cNvPr>
          <p:cNvSpPr/>
          <p:nvPr/>
        </p:nvSpPr>
        <p:spPr>
          <a:xfrm>
            <a:off x="899493" y="1131590"/>
            <a:ext cx="4752627" cy="503535"/>
          </a:xfrm>
          <a:prstGeom prst="wedgeRoundRectCallout">
            <a:avLst>
              <a:gd name="adj1" fmla="val -39015"/>
              <a:gd name="adj2" fmla="val 13068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itchFamily="49" charset="-122"/>
                <a:ea typeface="黑体" pitchFamily="49" charset="-122"/>
              </a:rPr>
              <a:t>“那些人”指的是日本右翼分子。</a:t>
            </a:r>
          </a:p>
        </p:txBody>
      </p:sp>
      <p:sp>
        <p:nvSpPr>
          <p:cNvPr id="15" name="圆角矩形标注 14">
            <a:extLst/>
          </p:cNvPr>
          <p:cNvSpPr/>
          <p:nvPr/>
        </p:nvSpPr>
        <p:spPr>
          <a:xfrm>
            <a:off x="591801" y="3076575"/>
            <a:ext cx="7960398" cy="1007343"/>
          </a:xfrm>
          <a:prstGeom prst="wedgeRoundRectCallout">
            <a:avLst>
              <a:gd name="adj1" fmla="val -20417"/>
              <a:gd name="adj2" fmla="val -108572"/>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2400" dirty="0" smtClean="0">
                <a:solidFill>
                  <a:srgbClr val="0000FF"/>
                </a:solidFill>
                <a:latin typeface="黑体" pitchFamily="49" charset="-122"/>
                <a:ea typeface="黑体" pitchFamily="49" charset="-122"/>
              </a:rPr>
              <a:t>    各种</a:t>
            </a:r>
            <a:r>
              <a:rPr lang="zh-CN" altLang="en-US" sz="2400" dirty="0">
                <a:solidFill>
                  <a:srgbClr val="0000FF"/>
                </a:solidFill>
                <a:latin typeface="黑体" pitchFamily="49" charset="-122"/>
                <a:ea typeface="黑体" pitchFamily="49" charset="-122"/>
              </a:rPr>
              <a:t>丑恶的样子都表现出来了。这里讽刺了日本</a:t>
            </a:r>
            <a:r>
              <a:rPr lang="zh-CN" altLang="en-US" sz="2400" dirty="0" smtClean="0">
                <a:solidFill>
                  <a:srgbClr val="0000FF"/>
                </a:solidFill>
                <a:latin typeface="黑体" pitchFamily="49" charset="-122"/>
                <a:ea typeface="黑体" pitchFamily="49" charset="-122"/>
              </a:rPr>
              <a:t>右翼</a:t>
            </a:r>
            <a:r>
              <a:rPr lang="zh-CN" altLang="en-US" sz="2400" dirty="0">
                <a:solidFill>
                  <a:srgbClr val="0000FF"/>
                </a:solidFill>
                <a:latin typeface="黑体" pitchFamily="49" charset="-122"/>
                <a:ea typeface="黑体" pitchFamily="49" charset="-122"/>
              </a:rPr>
              <a:t>分子</a:t>
            </a:r>
            <a:r>
              <a:rPr lang="zh-CN" altLang="en-US" sz="2400" dirty="0" smtClean="0">
                <a:solidFill>
                  <a:srgbClr val="0000FF"/>
                </a:solidFill>
                <a:latin typeface="黑体" pitchFamily="49" charset="-122"/>
                <a:ea typeface="黑体" pitchFamily="49" charset="-122"/>
              </a:rPr>
              <a:t>的</a:t>
            </a:r>
            <a:r>
              <a:rPr lang="zh-CN" altLang="en-US" sz="2400" dirty="0">
                <a:solidFill>
                  <a:srgbClr val="0000FF"/>
                </a:solidFill>
                <a:latin typeface="黑体" pitchFamily="49" charset="-122"/>
                <a:ea typeface="黑体" pitchFamily="49" charset="-122"/>
              </a:rPr>
              <a:t>所作所为</a:t>
            </a:r>
            <a:r>
              <a:rPr lang="zh-CN" altLang="en-US" sz="2400" dirty="0" smtClean="0">
                <a:solidFill>
                  <a:srgbClr val="0000FF"/>
                </a:solidFill>
                <a:latin typeface="黑体" pitchFamily="49" charset="-122"/>
                <a:ea typeface="黑体" pitchFamily="49" charset="-122"/>
              </a:rPr>
              <a:t>。</a:t>
            </a:r>
            <a:endParaRPr lang="zh-CN" altLang="en-US" sz="2400" dirty="0">
              <a:solidFill>
                <a:srgbClr val="0000FF"/>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9" name="组合 11">
            <a:extLst>
              <a:ext uri="{FF2B5EF4-FFF2-40B4-BE49-F238E27FC236}">
                <a16:creationId xmlns="" xmlns:a16="http://schemas.microsoft.com/office/drawing/2014/main" id="{550EAAF0-48C6-43A9-BD34-67D165F3CDE7}"/>
              </a:ext>
            </a:extLst>
          </p:cNvPr>
          <p:cNvGrpSpPr>
            <a:grpSpLocks/>
          </p:cNvGrpSpPr>
          <p:nvPr/>
        </p:nvGrpSpPr>
        <p:grpSpPr bwMode="auto">
          <a:xfrm>
            <a:off x="-4763" y="-20638"/>
            <a:ext cx="2006601" cy="523876"/>
            <a:chOff x="70" y="-63"/>
            <a:chExt cx="3161" cy="824"/>
          </a:xfrm>
        </p:grpSpPr>
        <p:sp>
          <p:nvSpPr>
            <p:cNvPr id="9220" name="文本框 6">
              <a:extLst>
                <a:ext uri="{FF2B5EF4-FFF2-40B4-BE49-F238E27FC236}">
                  <a16:creationId xmlns="" xmlns:a16="http://schemas.microsoft.com/office/drawing/2014/main" id="{C0081CDF-7ED5-4175-9E69-2A7AE69CF32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学习目标</a:t>
              </a:r>
            </a:p>
          </p:txBody>
        </p:sp>
        <p:cxnSp>
          <p:nvCxnSpPr>
            <p:cNvPr id="10" name="直线连接符 9">
              <a:extLst>
                <a:ext uri="{FF2B5EF4-FFF2-40B4-BE49-F238E27FC236}">
                  <a16:creationId xmlns="" xmlns:a16="http://schemas.microsoft.com/office/drawing/2014/main" id="{F54E980D-CC25-4044-A7F2-DB0FF081A6C9}"/>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a:extLst>
                <a:ext uri="{FF2B5EF4-FFF2-40B4-BE49-F238E27FC236}">
                  <a16:creationId xmlns="" xmlns:a16="http://schemas.microsoft.com/office/drawing/2014/main" id="{0EAB33DF-EBB3-41B6-B111-8E74F0B0672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TextBox 7"/>
          <p:cNvSpPr txBox="1"/>
          <p:nvPr/>
        </p:nvSpPr>
        <p:spPr>
          <a:xfrm>
            <a:off x="533094" y="822389"/>
            <a:ext cx="8215370" cy="3711785"/>
          </a:xfrm>
          <a:prstGeom prst="rect">
            <a:avLst/>
          </a:prstGeom>
          <a:noFill/>
        </p:spPr>
        <p:txBody>
          <a:bodyPr wrap="square" rtlCol="0">
            <a:spAutoFit/>
          </a:bodyPr>
          <a:lstStyle/>
          <a:p>
            <a:pPr>
              <a:lnSpc>
                <a:spcPct val="140000"/>
              </a:lnSpc>
            </a:pPr>
            <a:r>
              <a:rPr lang="en-US"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认真阅读课文，把握课文的主要内容和写作思路。</a:t>
            </a:r>
            <a:r>
              <a:rPr 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重点</a:t>
            </a:r>
            <a:r>
              <a:rPr lang="en-US" sz="2800" b="1" dirty="0" smtClean="0">
                <a:solidFill>
                  <a:srgbClr val="FF0000"/>
                </a:solidFill>
                <a:latin typeface="楷体" panose="02010609060101010101" pitchFamily="49" charset="-122"/>
                <a:ea typeface="楷体" panose="02010609060101010101" pitchFamily="49" charset="-122"/>
              </a:rPr>
              <a:t>）</a:t>
            </a:r>
            <a:endParaRPr lang="zh-CN" altLang="en-US" sz="2800" b="1" dirty="0" smtClean="0">
              <a:solidFill>
                <a:srgbClr val="FF0000"/>
              </a:solidFill>
              <a:latin typeface="楷体" panose="02010609060101010101" pitchFamily="49" charset="-122"/>
              <a:ea typeface="楷体" panose="02010609060101010101" pitchFamily="49" charset="-122"/>
            </a:endParaRPr>
          </a:p>
          <a:p>
            <a:pPr>
              <a:lnSpc>
                <a:spcPct val="140000"/>
              </a:lnSpc>
            </a:pPr>
            <a:r>
              <a:rPr lang="en-US" sz="2800" b="1" dirty="0" smtClean="0">
                <a:latin typeface="楷体" panose="02010609060101010101" pitchFamily="49" charset="-122"/>
                <a:ea typeface="楷体" panose="02010609060101010101" pitchFamily="49" charset="-122"/>
              </a:rPr>
              <a:t>2.</a:t>
            </a:r>
            <a:r>
              <a:rPr lang="zh-CN" altLang="en-US" sz="2800" b="1" dirty="0" smtClean="0">
                <a:latin typeface="楷体" panose="02010609060101010101" pitchFamily="49" charset="-122"/>
                <a:ea typeface="楷体" panose="02010609060101010101" pitchFamily="49" charset="-122"/>
              </a:rPr>
              <a:t>了解不同体裁新闻作品的特点，了解新闻评论的结构和特点。</a:t>
            </a:r>
            <a:r>
              <a:rPr 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难点</a:t>
            </a:r>
            <a:r>
              <a:rPr lang="en-US" sz="2800" b="1" dirty="0" smtClean="0">
                <a:solidFill>
                  <a:srgbClr val="FF0000"/>
                </a:solidFill>
                <a:latin typeface="楷体" panose="02010609060101010101" pitchFamily="49" charset="-122"/>
                <a:ea typeface="楷体" panose="02010609060101010101" pitchFamily="49" charset="-122"/>
              </a:rPr>
              <a:t>）</a:t>
            </a:r>
            <a:endParaRPr lang="zh-CN" altLang="en-US" sz="2800" b="1" dirty="0" smtClean="0">
              <a:solidFill>
                <a:srgbClr val="FF0000"/>
              </a:solidFill>
              <a:latin typeface="楷体" panose="02010609060101010101" pitchFamily="49" charset="-122"/>
              <a:ea typeface="楷体" panose="02010609060101010101" pitchFamily="49" charset="-122"/>
            </a:endParaRPr>
          </a:p>
          <a:p>
            <a:pPr>
              <a:lnSpc>
                <a:spcPct val="140000"/>
              </a:lnSpc>
            </a:pPr>
            <a:r>
              <a:rPr lang="en-US" sz="2800" b="1" dirty="0" smtClean="0">
                <a:latin typeface="楷体" panose="02010609060101010101" pitchFamily="49" charset="-122"/>
                <a:ea typeface="楷体" panose="02010609060101010101" pitchFamily="49" charset="-122"/>
              </a:rPr>
              <a:t>3.</a:t>
            </a:r>
            <a:r>
              <a:rPr lang="zh-CN" altLang="en-US" sz="2800" b="1" dirty="0" smtClean="0">
                <a:latin typeface="楷体" panose="02010609060101010101" pitchFamily="49" charset="-122"/>
                <a:ea typeface="楷体" panose="02010609060101010101" pitchFamily="49" charset="-122"/>
              </a:rPr>
              <a:t>铭记历史，不忘国耻，养成阅读新闻的习惯，关注社会生活，培养热爱和平的思想感情。</a:t>
            </a:r>
            <a:r>
              <a:rPr lang="zh-CN" altLang="en-US" sz="2800" b="1" dirty="0" smtClean="0">
                <a:solidFill>
                  <a:srgbClr val="FF0000"/>
                </a:solidFill>
                <a:latin typeface="楷体" panose="02010609060101010101" pitchFamily="49" charset="-122"/>
                <a:ea typeface="楷体" panose="02010609060101010101" pitchFamily="49" charset="-122"/>
              </a:rPr>
              <a:t>（素养）</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标注 11">
            <a:extLst/>
          </p:cNvPr>
          <p:cNvSpPr/>
          <p:nvPr/>
        </p:nvSpPr>
        <p:spPr>
          <a:xfrm>
            <a:off x="591801" y="2139702"/>
            <a:ext cx="7960398" cy="576064"/>
          </a:xfrm>
          <a:prstGeom prst="wedgeRoundRectCallout">
            <a:avLst>
              <a:gd name="adj1" fmla="val 33547"/>
              <a:gd name="adj2" fmla="val -237734"/>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itchFamily="49" charset="-122"/>
                <a:ea typeface="黑体" pitchFamily="49" charset="-122"/>
              </a:rPr>
              <a:t>表明对日本对待历史问题态度的不满。</a:t>
            </a:r>
          </a:p>
        </p:txBody>
      </p:sp>
      <p:sp>
        <p:nvSpPr>
          <p:cNvPr id="2" name="TextBox 1"/>
          <p:cNvSpPr txBox="1"/>
          <p:nvPr/>
        </p:nvSpPr>
        <p:spPr>
          <a:xfrm>
            <a:off x="500034" y="642924"/>
            <a:ext cx="8358246"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联合国人权理事会</a:t>
            </a:r>
            <a:r>
              <a:rPr lang="zh-CN" altLang="en-US" sz="2800" b="1" dirty="0">
                <a:latin typeface="楷体" panose="02010609060101010101" pitchFamily="49" charset="-122"/>
                <a:ea typeface="楷体" panose="02010609060101010101" pitchFamily="49" charset="-122"/>
              </a:rPr>
              <a:t>提出</a:t>
            </a:r>
            <a:r>
              <a:rPr lang="en-US" sz="2800" b="1" dirty="0">
                <a:latin typeface="楷体" panose="02010609060101010101" pitchFamily="49" charset="-122"/>
                <a:ea typeface="楷体" panose="02010609060101010101" pitchFamily="49" charset="-122"/>
              </a:rPr>
              <a:t>218</a:t>
            </a:r>
            <a:r>
              <a:rPr lang="zh-CN" altLang="en-US" sz="2800" b="1" dirty="0">
                <a:latin typeface="楷体" panose="02010609060101010101" pitchFamily="49" charset="-122"/>
                <a:ea typeface="楷体" panose="02010609060101010101" pitchFamily="49" charset="-122"/>
              </a:rPr>
              <a:t>项建议，</a:t>
            </a:r>
            <a:r>
              <a:rPr lang="zh-CN" altLang="en-US" sz="2800" b="1" dirty="0">
                <a:solidFill>
                  <a:srgbClr val="FF0000"/>
                </a:solidFill>
                <a:latin typeface="楷体" panose="02010609060101010101" pitchFamily="49" charset="-122"/>
                <a:ea typeface="楷体" panose="02010609060101010101" pitchFamily="49" charset="-122"/>
              </a:rPr>
              <a:t>狠批</a:t>
            </a:r>
            <a:r>
              <a:rPr lang="zh-CN" altLang="en-US" sz="2800" b="1" dirty="0">
                <a:latin typeface="楷体" panose="02010609060101010101" pitchFamily="49" charset="-122"/>
                <a:ea typeface="楷体" panose="02010609060101010101" pitchFamily="49" charset="-122"/>
              </a:rPr>
              <a:t>日本在历史问题上的态度，要求日本“正视历史，应努力向后代讲述真实的历史”。</a:t>
            </a:r>
          </a:p>
        </p:txBody>
      </p:sp>
      <p:grpSp>
        <p:nvGrpSpPr>
          <p:cNvPr id="3" name="组合 15">
            <a:extLst>
              <a:ext uri="{FF2B5EF4-FFF2-40B4-BE49-F238E27FC236}">
                <a16:creationId xmlns="" xmlns:a16="http://schemas.microsoft.com/office/drawing/2014/main" id="{BCFC99D9-6202-4A45-ACF0-BBE860FB11DA}"/>
              </a:ext>
            </a:extLst>
          </p:cNvPr>
          <p:cNvGrpSpPr>
            <a:grpSpLocks/>
          </p:cNvGrpSpPr>
          <p:nvPr/>
        </p:nvGrpSpPr>
        <p:grpSpPr bwMode="auto">
          <a:xfrm>
            <a:off x="44450" y="-39688"/>
            <a:ext cx="2006600" cy="522288"/>
            <a:chOff x="70" y="-63"/>
            <a:chExt cx="3160" cy="824"/>
          </a:xfrm>
        </p:grpSpPr>
        <p:sp>
          <p:nvSpPr>
            <p:cNvPr id="4" name="文本框 6">
              <a:extLst>
                <a:ext uri="{FF2B5EF4-FFF2-40B4-BE49-F238E27FC236}">
                  <a16:creationId xmlns="" xmlns:a16="http://schemas.microsoft.com/office/drawing/2014/main" id="{B95EC41B-F6F6-4538-A08A-82E34D1019EA}"/>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5" name="直线连接符 9">
              <a:extLst>
                <a:ext uri="{FF2B5EF4-FFF2-40B4-BE49-F238E27FC236}">
                  <a16:creationId xmlns="" xmlns:a16="http://schemas.microsoft.com/office/drawing/2014/main" id="{A8039BB6-734E-43D4-8821-A1879F1AE84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a:extLst>
                <a:ext uri="{FF2B5EF4-FFF2-40B4-BE49-F238E27FC236}">
                  <a16:creationId xmlns="" xmlns:a16="http://schemas.microsoft.com/office/drawing/2014/main" id="{C232FCEA-6A74-4C3E-A9A9-A623191ED2F1}"/>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0" name="矩形 9"/>
          <p:cNvSpPr/>
          <p:nvPr/>
        </p:nvSpPr>
        <p:spPr>
          <a:xfrm>
            <a:off x="500034" y="2841779"/>
            <a:ext cx="8358246" cy="954107"/>
          </a:xfrm>
          <a:prstGeom prst="rect">
            <a:avLst/>
          </a:prstGeom>
        </p:spPr>
        <p:txBody>
          <a:bodyPr wrap="square">
            <a:spAutoFit/>
          </a:bodyPr>
          <a:lstStyle/>
          <a:p>
            <a:r>
              <a:rPr lang="zh-CN" altLang="en-US" sz="2800" b="1" dirty="0" smtClean="0">
                <a:latin typeface="楷体" panose="02010609060101010101" pitchFamily="49" charset="-122"/>
                <a:ea typeface="楷体" panose="02010609060101010101" pitchFamily="49" charset="-122"/>
              </a:rPr>
              <a:t>    国家</a:t>
            </a:r>
            <a:r>
              <a:rPr lang="zh-CN" altLang="en-US" sz="2800" b="1" dirty="0">
                <a:latin typeface="楷体" panose="02010609060101010101" pitchFamily="49" charset="-122"/>
                <a:ea typeface="楷体" panose="02010609060101010101" pitchFamily="49" charset="-122"/>
              </a:rPr>
              <a:t>公祭日之长鸣警钟振聋发聩，那些</a:t>
            </a:r>
            <a:r>
              <a:rPr lang="zh-CN" altLang="en-US" sz="2800" b="1" dirty="0">
                <a:solidFill>
                  <a:srgbClr val="FF0000"/>
                </a:solidFill>
                <a:latin typeface="楷体" panose="02010609060101010101" pitchFamily="49" charset="-122"/>
                <a:ea typeface="楷体" panose="02010609060101010101" pitchFamily="49" charset="-122"/>
              </a:rPr>
              <a:t>装睡梦游</a:t>
            </a:r>
            <a:r>
              <a:rPr lang="zh-CN" altLang="en-US" sz="2800" b="1" dirty="0">
                <a:latin typeface="楷体" panose="02010609060101010101" pitchFamily="49" charset="-122"/>
                <a:ea typeface="楷体" panose="02010609060101010101" pitchFamily="49" charset="-122"/>
              </a:rPr>
              <a:t>的罪恶灵魂无处遁形。</a:t>
            </a:r>
          </a:p>
        </p:txBody>
      </p:sp>
      <p:sp>
        <p:nvSpPr>
          <p:cNvPr id="14" name="圆角矩形标注 13">
            <a:extLst/>
          </p:cNvPr>
          <p:cNvSpPr/>
          <p:nvPr/>
        </p:nvSpPr>
        <p:spPr>
          <a:xfrm>
            <a:off x="588378" y="3939902"/>
            <a:ext cx="7960398" cy="576064"/>
          </a:xfrm>
          <a:prstGeom prst="wedgeRoundRectCallout">
            <a:avLst>
              <a:gd name="adj1" fmla="val 41923"/>
              <a:gd name="adj2" fmla="val -156715"/>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itchFamily="49" charset="-122"/>
                <a:ea typeface="黑体" pitchFamily="49" charset="-122"/>
              </a:rPr>
              <a:t>“装睡梦游”是对日本右翼势力的极大讽刺。</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9542"/>
            <a:ext cx="8208912"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从</a:t>
            </a:r>
            <a:r>
              <a:rPr lang="zh-CN" altLang="en-US" sz="2800" b="1" dirty="0">
                <a:latin typeface="楷体" panose="02010609060101010101" pitchFamily="49" charset="-122"/>
                <a:ea typeface="楷体" panose="02010609060101010101" pitchFamily="49" charset="-122"/>
              </a:rPr>
              <a:t>“恐怖之城”到“和平之城”，南京的命运变迁足证和平是</a:t>
            </a:r>
            <a:r>
              <a:rPr lang="zh-CN" altLang="en-US" sz="2800" b="1" dirty="0">
                <a:solidFill>
                  <a:srgbClr val="FF0000"/>
                </a:solidFill>
                <a:latin typeface="楷体" panose="02010609060101010101" pitchFamily="49" charset="-122"/>
                <a:ea typeface="楷体" panose="02010609060101010101" pitchFamily="49" charset="-122"/>
              </a:rPr>
              <a:t>何等</a:t>
            </a:r>
            <a:r>
              <a:rPr lang="zh-CN" altLang="en-US" sz="2800" b="1" dirty="0">
                <a:latin typeface="楷体" panose="02010609060101010101" pitchFamily="49" charset="-122"/>
                <a:ea typeface="楷体" panose="02010609060101010101" pitchFamily="49" charset="-122"/>
              </a:rPr>
              <a:t>珍贵。</a:t>
            </a:r>
          </a:p>
        </p:txBody>
      </p:sp>
      <p:grpSp>
        <p:nvGrpSpPr>
          <p:cNvPr id="4" name="组合 15">
            <a:extLst>
              <a:ext uri="{FF2B5EF4-FFF2-40B4-BE49-F238E27FC236}">
                <a16:creationId xmlns="" xmlns:a16="http://schemas.microsoft.com/office/drawing/2014/main" id="{BCFC99D9-6202-4A45-ACF0-BBE860FB11DA}"/>
              </a:ext>
            </a:extLst>
          </p:cNvPr>
          <p:cNvGrpSpPr>
            <a:grpSpLocks/>
          </p:cNvGrpSpPr>
          <p:nvPr/>
        </p:nvGrpSpPr>
        <p:grpSpPr bwMode="auto">
          <a:xfrm>
            <a:off x="44450" y="-39688"/>
            <a:ext cx="2006600" cy="522288"/>
            <a:chOff x="70" y="-63"/>
            <a:chExt cx="3160" cy="824"/>
          </a:xfrm>
        </p:grpSpPr>
        <p:sp>
          <p:nvSpPr>
            <p:cNvPr id="5" name="文本框 6">
              <a:extLst>
                <a:ext uri="{FF2B5EF4-FFF2-40B4-BE49-F238E27FC236}">
                  <a16:creationId xmlns="" xmlns:a16="http://schemas.microsoft.com/office/drawing/2014/main" id="{B95EC41B-F6F6-4538-A08A-82E34D1019EA}"/>
                </a:ext>
              </a:extLst>
            </p:cNvPr>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精读细研</a:t>
              </a:r>
            </a:p>
          </p:txBody>
        </p:sp>
        <p:cxnSp>
          <p:nvCxnSpPr>
            <p:cNvPr id="6" name="直线连接符 9">
              <a:extLst>
                <a:ext uri="{FF2B5EF4-FFF2-40B4-BE49-F238E27FC236}">
                  <a16:creationId xmlns="" xmlns:a16="http://schemas.microsoft.com/office/drawing/2014/main" id="{A8039BB6-734E-43D4-8821-A1879F1AE840}"/>
                </a:ext>
              </a:extLst>
            </p:cNvPr>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a:extLst>
                <a:ext uri="{FF2B5EF4-FFF2-40B4-BE49-F238E27FC236}">
                  <a16:creationId xmlns="" xmlns:a16="http://schemas.microsoft.com/office/drawing/2014/main" id="{C232FCEA-6A74-4C3E-A9A9-A623191ED2F1}"/>
                </a:ext>
              </a:extLst>
            </p:cNvPr>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8"/>
          <p:cNvSpPr txBox="1"/>
          <p:nvPr/>
        </p:nvSpPr>
        <p:spPr>
          <a:xfrm>
            <a:off x="467544" y="2500312"/>
            <a:ext cx="8208912" cy="1384995"/>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铭记</a:t>
            </a:r>
            <a:r>
              <a:rPr lang="zh-CN" altLang="en-US" sz="2800" b="1" dirty="0">
                <a:latin typeface="楷体" panose="02010609060101010101" pitchFamily="49" charset="-122"/>
                <a:ea typeface="楷体" panose="02010609060101010101" pitchFamily="49" charset="-122"/>
              </a:rPr>
              <a:t>历史、缅怀先烈、珍爱和平、开创未来，中国</a:t>
            </a:r>
            <a:r>
              <a:rPr lang="zh-CN" altLang="en-US" sz="2800" b="1" dirty="0">
                <a:solidFill>
                  <a:srgbClr val="FF0000"/>
                </a:solidFill>
                <a:latin typeface="楷体" panose="02010609060101010101" pitchFamily="49" charset="-122"/>
                <a:ea typeface="楷体" panose="02010609060101010101" pitchFamily="49" charset="-122"/>
              </a:rPr>
              <a:t>一以贯之</a:t>
            </a:r>
            <a:r>
              <a:rPr lang="zh-CN" altLang="en-US" sz="2800" b="1" dirty="0">
                <a:latin typeface="楷体" panose="02010609060101010101" pitchFamily="49" charset="-122"/>
                <a:ea typeface="楷体" panose="02010609060101010101" pitchFamily="49" charset="-122"/>
              </a:rPr>
              <a:t>的和平誓言，彰显坚定的信念、磅礴的力量。</a:t>
            </a:r>
          </a:p>
        </p:txBody>
      </p:sp>
      <p:sp>
        <p:nvSpPr>
          <p:cNvPr id="12" name="圆角矩形标注 11">
            <a:extLst/>
          </p:cNvPr>
          <p:cNvSpPr/>
          <p:nvPr/>
        </p:nvSpPr>
        <p:spPr>
          <a:xfrm>
            <a:off x="591801" y="1851670"/>
            <a:ext cx="7960398" cy="576064"/>
          </a:xfrm>
          <a:prstGeom prst="wedgeRoundRectCallout">
            <a:avLst>
              <a:gd name="adj1" fmla="val -12879"/>
              <a:gd name="adj2" fmla="val -92229"/>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rgbClr val="0000FF"/>
                </a:solidFill>
                <a:latin typeface="黑体" pitchFamily="49" charset="-122"/>
                <a:ea typeface="黑体" pitchFamily="49" charset="-122"/>
              </a:rPr>
              <a:t> “何等”，多么。用感叹的语气表示不同寻常。</a:t>
            </a:r>
          </a:p>
        </p:txBody>
      </p:sp>
      <p:sp>
        <p:nvSpPr>
          <p:cNvPr id="15" name="圆角矩形标注 14">
            <a:extLst/>
          </p:cNvPr>
          <p:cNvSpPr/>
          <p:nvPr/>
        </p:nvSpPr>
        <p:spPr>
          <a:xfrm>
            <a:off x="581185" y="4083918"/>
            <a:ext cx="7960398" cy="576064"/>
          </a:xfrm>
          <a:prstGeom prst="wedgeRoundRectCallout">
            <a:avLst>
              <a:gd name="adj1" fmla="val -33101"/>
              <a:gd name="adj2" fmla="val -158368"/>
              <a:gd name="adj3" fmla="val 16667"/>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smtClean="0">
                <a:solidFill>
                  <a:srgbClr val="0000FF"/>
                </a:solidFill>
                <a:latin typeface="黑体" pitchFamily="49" charset="-122"/>
                <a:ea typeface="黑体" pitchFamily="49" charset="-122"/>
              </a:rPr>
              <a:t>“</a:t>
            </a:r>
            <a:r>
              <a:rPr lang="zh-CN" altLang="en-US" sz="2400" dirty="0">
                <a:solidFill>
                  <a:srgbClr val="0000FF"/>
                </a:solidFill>
                <a:latin typeface="黑体" pitchFamily="49" charset="-122"/>
                <a:ea typeface="黑体" pitchFamily="49" charset="-122"/>
              </a:rPr>
              <a:t>一以贯之</a:t>
            </a:r>
            <a:r>
              <a:rPr lang="zh-CN" altLang="en-US" sz="2400" dirty="0" smtClean="0">
                <a:solidFill>
                  <a:srgbClr val="0000FF"/>
                </a:solidFill>
                <a:latin typeface="黑体" pitchFamily="49" charset="-122"/>
                <a:ea typeface="黑体" pitchFamily="49" charset="-122"/>
              </a:rPr>
              <a:t>”强调</a:t>
            </a:r>
            <a:r>
              <a:rPr lang="zh-CN" altLang="en-US" sz="2400" dirty="0">
                <a:solidFill>
                  <a:srgbClr val="0000FF"/>
                </a:solidFill>
                <a:latin typeface="黑体" pitchFamily="49" charset="-122"/>
                <a:ea typeface="黑体" pitchFamily="49" charset="-122"/>
              </a:rPr>
              <a:t>中国维护世界和平的</a:t>
            </a:r>
            <a:r>
              <a:rPr lang="zh-CN" altLang="en-US" sz="2400" dirty="0" smtClean="0">
                <a:solidFill>
                  <a:srgbClr val="0000FF"/>
                </a:solidFill>
                <a:latin typeface="黑体" pitchFamily="49" charset="-122"/>
                <a:ea typeface="黑体" pitchFamily="49" charset="-122"/>
              </a:rPr>
              <a:t>信念</a:t>
            </a:r>
            <a:r>
              <a:rPr lang="zh-CN" altLang="en-US" sz="2400" dirty="0">
                <a:solidFill>
                  <a:srgbClr val="0000FF"/>
                </a:solidFill>
                <a:latin typeface="黑体" pitchFamily="49" charset="-122"/>
                <a:ea typeface="黑体" pitchFamily="49" charset="-122"/>
              </a:rPr>
              <a:t>始终</a:t>
            </a:r>
            <a:r>
              <a:rPr lang="zh-CN" altLang="en-US" sz="2400" dirty="0" smtClean="0">
                <a:solidFill>
                  <a:srgbClr val="0000FF"/>
                </a:solidFill>
                <a:latin typeface="黑体" pitchFamily="49" charset="-122"/>
                <a:ea typeface="黑体" pitchFamily="49" charset="-122"/>
              </a:rPr>
              <a:t>不变</a:t>
            </a:r>
            <a:r>
              <a:rPr lang="zh-CN" altLang="en-US" sz="2400" dirty="0">
                <a:solidFill>
                  <a:srgbClr val="0000FF"/>
                </a:solidFill>
                <a:latin typeface="黑体" pitchFamily="49" charset="-122"/>
                <a:ea typeface="黑体" pitchFamily="49" charset="-122"/>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1" name="组合 1">
            <a:extLst>
              <a:ext uri="{FF2B5EF4-FFF2-40B4-BE49-F238E27FC236}">
                <a16:creationId xmlns="" xmlns:a16="http://schemas.microsoft.com/office/drawing/2014/main" id="{302D3AE0-E540-459F-9347-727084140EFB}"/>
              </a:ext>
            </a:extLst>
          </p:cNvPr>
          <p:cNvGrpSpPr>
            <a:grpSpLocks/>
          </p:cNvGrpSpPr>
          <p:nvPr/>
        </p:nvGrpSpPr>
        <p:grpSpPr bwMode="auto">
          <a:xfrm>
            <a:off x="3700463" y="775097"/>
            <a:ext cx="1743075" cy="644525"/>
            <a:chOff x="3333750" y="598488"/>
            <a:chExt cx="1743075" cy="643766"/>
          </a:xfrm>
        </p:grpSpPr>
        <p:sp>
          <p:nvSpPr>
            <p:cNvPr id="20" name="圆角矩形 19">
              <a:extLst>
                <a:ext uri="{FF2B5EF4-FFF2-40B4-BE49-F238E27FC236}">
                  <a16:creationId xmlns="" xmlns:a16="http://schemas.microsoft.com/office/drawing/2014/main" id="{53DAB84E-AF98-4305-BC11-1D46980A8732}"/>
                </a:ext>
              </a:extLst>
            </p:cNvPr>
            <p:cNvSpPr/>
            <p:nvPr/>
          </p:nvSpPr>
          <p:spPr>
            <a:xfrm rot="555800">
              <a:off x="4602163" y="715825"/>
              <a:ext cx="442912"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E75E3BF6-C260-4E52-9A29-00C5D943B857}"/>
                </a:ext>
              </a:extLst>
            </p:cNvPr>
            <p:cNvSpPr/>
            <p:nvPr/>
          </p:nvSpPr>
          <p:spPr>
            <a:xfrm rot="20470821">
              <a:off x="4197350" y="722167"/>
              <a:ext cx="442913"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343C6C91-024D-4BCC-B6EB-F399E6863D2B}"/>
                </a:ext>
              </a:extLst>
            </p:cNvPr>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3AFEE864-295A-49A9-8D38-682C1884D704}"/>
                </a:ext>
              </a:extLst>
            </p:cNvPr>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7900" name="矩形 1">
              <a:extLst>
                <a:ext uri="{FF2B5EF4-FFF2-40B4-BE49-F238E27FC236}">
                  <a16:creationId xmlns="" xmlns:a16="http://schemas.microsoft.com/office/drawing/2014/main" id="{6B5D60D2-231A-42B9-A47B-648CDFCBB262}"/>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grpSp>
        <p:nvGrpSpPr>
          <p:cNvPr id="37892" name="组合 13">
            <a:extLst>
              <a:ext uri="{FF2B5EF4-FFF2-40B4-BE49-F238E27FC236}">
                <a16:creationId xmlns="" xmlns:a16="http://schemas.microsoft.com/office/drawing/2014/main" id="{4578198B-AEB5-481F-992B-C897B40A7D6C}"/>
              </a:ext>
            </a:extLst>
          </p:cNvPr>
          <p:cNvGrpSpPr>
            <a:grpSpLocks/>
          </p:cNvGrpSpPr>
          <p:nvPr/>
        </p:nvGrpSpPr>
        <p:grpSpPr bwMode="auto">
          <a:xfrm>
            <a:off x="28575" y="-20638"/>
            <a:ext cx="2006600" cy="522288"/>
            <a:chOff x="70" y="-63"/>
            <a:chExt cx="3160" cy="822"/>
          </a:xfrm>
        </p:grpSpPr>
        <p:sp>
          <p:nvSpPr>
            <p:cNvPr id="37893" name="文本框 6">
              <a:extLst>
                <a:ext uri="{FF2B5EF4-FFF2-40B4-BE49-F238E27FC236}">
                  <a16:creationId xmlns="" xmlns:a16="http://schemas.microsoft.com/office/drawing/2014/main" id="{B1EBDC63-1BA2-4587-8EE8-D48AE27DF679}"/>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5" name="直线连接符 9">
              <a:extLst>
                <a:ext uri="{FF2B5EF4-FFF2-40B4-BE49-F238E27FC236}">
                  <a16:creationId xmlns="" xmlns:a16="http://schemas.microsoft.com/office/drawing/2014/main" id="{515C39F9-1CA7-43F6-B302-C04EE2C4811D}"/>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CD8CA27B-FD18-4C9E-B1E3-4E8CE6D7DC77}"/>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12"/>
          <p:cNvSpPr/>
          <p:nvPr/>
        </p:nvSpPr>
        <p:spPr>
          <a:xfrm>
            <a:off x="647564" y="1563638"/>
            <a:ext cx="7848872" cy="2492990"/>
          </a:xfrm>
          <a:prstGeom prst="rect">
            <a:avLst/>
          </a:prstGeom>
        </p:spPr>
        <p:txBody>
          <a:bodyPr wrap="square">
            <a:spAutoFit/>
          </a:bodyPr>
          <a:lstStyle/>
          <a:p>
            <a:pPr>
              <a:lnSpc>
                <a:spcPct val="150000"/>
              </a:lnSpc>
            </a:pPr>
            <a:r>
              <a:rPr lang="zh-CN" altLang="en-US" sz="2600" b="1" dirty="0" smtClean="0">
                <a:latin typeface="楷体" panose="02010609060101010101" pitchFamily="49" charset="-122"/>
                <a:ea typeface="楷体" panose="02010609060101010101" pitchFamily="49" charset="-122"/>
              </a:rPr>
              <a:t>    这则新闻评论针对</a:t>
            </a:r>
            <a:r>
              <a:rPr lang="en-US" sz="2600" b="1" dirty="0" smtClean="0">
                <a:latin typeface="楷体" panose="02010609060101010101" pitchFamily="49" charset="-122"/>
                <a:ea typeface="楷体" panose="02010609060101010101" pitchFamily="49" charset="-122"/>
              </a:rPr>
              <a:t>2017</a:t>
            </a:r>
            <a:r>
              <a:rPr lang="zh-CN" altLang="en-US" sz="2600" b="1" dirty="0" smtClean="0">
                <a:latin typeface="楷体" panose="02010609060101010101" pitchFamily="49" charset="-122"/>
                <a:ea typeface="楷体" panose="02010609060101010101" pitchFamily="49" charset="-122"/>
              </a:rPr>
              <a:t>年</a:t>
            </a:r>
            <a:r>
              <a:rPr lang="en-US" sz="2600" b="1" dirty="0" smtClean="0">
                <a:latin typeface="楷体" panose="02010609060101010101" pitchFamily="49" charset="-122"/>
                <a:ea typeface="楷体" panose="02010609060101010101" pitchFamily="49" charset="-122"/>
              </a:rPr>
              <a:t>12</a:t>
            </a:r>
            <a:r>
              <a:rPr lang="zh-CN" altLang="en-US" sz="2600" b="1" dirty="0" smtClean="0">
                <a:latin typeface="楷体" panose="02010609060101010101" pitchFamily="49" charset="-122"/>
                <a:ea typeface="楷体" panose="02010609060101010101" pitchFamily="49" charset="-122"/>
              </a:rPr>
              <a:t>月</a:t>
            </a:r>
            <a:r>
              <a:rPr lang="en-US" sz="2600" b="1" dirty="0" smtClean="0">
                <a:latin typeface="楷体" panose="02010609060101010101" pitchFamily="49" charset="-122"/>
                <a:ea typeface="楷体" panose="02010609060101010101" pitchFamily="49" charset="-122"/>
              </a:rPr>
              <a:t>13</a:t>
            </a:r>
            <a:r>
              <a:rPr lang="zh-CN" altLang="en-US" sz="2600" b="1" dirty="0" smtClean="0">
                <a:latin typeface="楷体" panose="02010609060101010101" pitchFamily="49" charset="-122"/>
                <a:ea typeface="楷体" panose="02010609060101010101" pitchFamily="49" charset="-122"/>
              </a:rPr>
              <a:t>日第四次南京大屠杀国家公祭日公祭一事展开，阐明了国家公祭的必要性和意义，同时也表达了捍卫世界和平，中国有能力、有力量的坚定信念。</a:t>
            </a:r>
            <a:endParaRPr lang="zh-CN" altLang="en-US" sz="2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2">
            <a:extLst>
              <a:ext uri="{FF2B5EF4-FFF2-40B4-BE49-F238E27FC236}">
                <a16:creationId xmlns="" xmlns:a16="http://schemas.microsoft.com/office/drawing/2014/main" id="{CE515922-A8B8-4E41-967B-23676CEECA7C}"/>
              </a:ext>
            </a:extLst>
          </p:cNvPr>
          <p:cNvGrpSpPr>
            <a:grpSpLocks/>
          </p:cNvGrpSpPr>
          <p:nvPr/>
        </p:nvGrpSpPr>
        <p:grpSpPr bwMode="auto">
          <a:xfrm>
            <a:off x="3700463" y="598488"/>
            <a:ext cx="1743075" cy="644525"/>
            <a:chOff x="3333750" y="598488"/>
            <a:chExt cx="1743075" cy="643766"/>
          </a:xfrm>
        </p:grpSpPr>
        <p:sp>
          <p:nvSpPr>
            <p:cNvPr id="20" name="圆角矩形 19">
              <a:extLst>
                <a:ext uri="{FF2B5EF4-FFF2-40B4-BE49-F238E27FC236}">
                  <a16:creationId xmlns="" xmlns:a16="http://schemas.microsoft.com/office/drawing/2014/main" id="{EDB2B8F6-367C-4C26-874E-1E275EDA27CB}"/>
                </a:ext>
              </a:extLst>
            </p:cNvPr>
            <p:cNvSpPr/>
            <p:nvPr/>
          </p:nvSpPr>
          <p:spPr>
            <a:xfrm rot="555800">
              <a:off x="4602162"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1" name="圆角矩形 20">
              <a:extLst>
                <a:ext uri="{FF2B5EF4-FFF2-40B4-BE49-F238E27FC236}">
                  <a16:creationId xmlns="" xmlns:a16="http://schemas.microsoft.com/office/drawing/2014/main" id="{7522A739-F165-475D-86F2-6F1910FA25ED}"/>
                </a:ext>
              </a:extLst>
            </p:cNvPr>
            <p:cNvSpPr/>
            <p:nvPr/>
          </p:nvSpPr>
          <p:spPr>
            <a:xfrm rot="20470821">
              <a:off x="4197350" y="722167"/>
              <a:ext cx="442912" cy="42019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2" name="圆角矩形 21">
              <a:extLst>
                <a:ext uri="{FF2B5EF4-FFF2-40B4-BE49-F238E27FC236}">
                  <a16:creationId xmlns="" xmlns:a16="http://schemas.microsoft.com/office/drawing/2014/main" id="{E6D949C0-7AB9-41BA-915E-95E767022C39}"/>
                </a:ext>
              </a:extLst>
            </p:cNvPr>
            <p:cNvSpPr/>
            <p:nvPr/>
          </p:nvSpPr>
          <p:spPr>
            <a:xfrm rot="319204">
              <a:off x="3778250" y="722167"/>
              <a:ext cx="441325" cy="42019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圆角矩形 22">
              <a:extLst>
                <a:ext uri="{FF2B5EF4-FFF2-40B4-BE49-F238E27FC236}">
                  <a16:creationId xmlns="" xmlns:a16="http://schemas.microsoft.com/office/drawing/2014/main" id="{6444E842-D0AA-49F8-B7E1-9F5771220CE2}"/>
                </a:ext>
              </a:extLst>
            </p:cNvPr>
            <p:cNvSpPr/>
            <p:nvPr/>
          </p:nvSpPr>
          <p:spPr>
            <a:xfrm rot="21148334">
              <a:off x="3368675" y="730095"/>
              <a:ext cx="441325" cy="42019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38924" name="矩形 1">
              <a:extLst>
                <a:ext uri="{FF2B5EF4-FFF2-40B4-BE49-F238E27FC236}">
                  <a16:creationId xmlns="" xmlns:a16="http://schemas.microsoft.com/office/drawing/2014/main" id="{350BBA40-5A3D-4075-BE35-A15EA0C318DA}"/>
                </a:ext>
              </a:extLst>
            </p:cNvPr>
            <p:cNvSpPr>
              <a:spLocks noChangeArrowheads="1"/>
            </p:cNvSpPr>
            <p:nvPr/>
          </p:nvSpPr>
          <p:spPr bwMode="auto">
            <a:xfrm>
              <a:off x="3333750"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grpSp>
      <p:grpSp>
        <p:nvGrpSpPr>
          <p:cNvPr id="38915" name="组合 13">
            <a:extLst>
              <a:ext uri="{FF2B5EF4-FFF2-40B4-BE49-F238E27FC236}">
                <a16:creationId xmlns="" xmlns:a16="http://schemas.microsoft.com/office/drawing/2014/main" id="{046BFCDB-9787-4C57-94BD-F405FDACC446}"/>
              </a:ext>
            </a:extLst>
          </p:cNvPr>
          <p:cNvGrpSpPr>
            <a:grpSpLocks/>
          </p:cNvGrpSpPr>
          <p:nvPr/>
        </p:nvGrpSpPr>
        <p:grpSpPr bwMode="auto">
          <a:xfrm>
            <a:off x="28575" y="-20638"/>
            <a:ext cx="2006600" cy="522288"/>
            <a:chOff x="70" y="-63"/>
            <a:chExt cx="3160" cy="822"/>
          </a:xfrm>
        </p:grpSpPr>
        <p:sp>
          <p:nvSpPr>
            <p:cNvPr id="38917" name="文本框 6">
              <a:extLst>
                <a:ext uri="{FF2B5EF4-FFF2-40B4-BE49-F238E27FC236}">
                  <a16:creationId xmlns="" xmlns:a16="http://schemas.microsoft.com/office/drawing/2014/main" id="{BCF9DE0C-B4FC-4C21-A51F-2206DAD2ECE7}"/>
                </a:ext>
              </a:extLst>
            </p:cNvPr>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课堂小结</a:t>
              </a:r>
            </a:p>
          </p:txBody>
        </p:sp>
        <p:cxnSp>
          <p:nvCxnSpPr>
            <p:cNvPr id="16" name="直线连接符 9">
              <a:extLst>
                <a:ext uri="{FF2B5EF4-FFF2-40B4-BE49-F238E27FC236}">
                  <a16:creationId xmlns="" xmlns:a16="http://schemas.microsoft.com/office/drawing/2014/main" id="{0C0E8F0B-86E5-4E7A-9FDF-2A88A8F469CE}"/>
                </a:ext>
              </a:extLst>
            </p:cNvPr>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a:extLst>
                <a:ext uri="{FF2B5EF4-FFF2-40B4-BE49-F238E27FC236}">
                  <a16:creationId xmlns="" xmlns:a16="http://schemas.microsoft.com/office/drawing/2014/main" id="{49B20DB4-353F-4CD0-BD9A-E31E02DDCFDC}"/>
                </a:ext>
              </a:extLst>
            </p:cNvPr>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TextBox 12"/>
          <p:cNvSpPr txBox="1"/>
          <p:nvPr/>
        </p:nvSpPr>
        <p:spPr>
          <a:xfrm>
            <a:off x="448925" y="1321245"/>
            <a:ext cx="8246150" cy="3194721"/>
          </a:xfrm>
          <a:prstGeom prst="rect">
            <a:avLst/>
          </a:prstGeom>
          <a:noFill/>
        </p:spPr>
        <p:txBody>
          <a:bodyPr wrap="square" rtlCol="0">
            <a:spAutoFit/>
          </a:bodyPr>
          <a:lstStyle/>
          <a:p>
            <a:pPr>
              <a:lnSpc>
                <a:spcPct val="120000"/>
              </a:lnSpc>
            </a:pPr>
            <a:r>
              <a:rPr lang="zh-CN" altLang="en-US" sz="2400" b="1" dirty="0" smtClean="0">
                <a:latin typeface="楷体" panose="02010609060101010101" pitchFamily="49" charset="-122"/>
                <a:ea typeface="楷体" panose="02010609060101010101" pitchFamily="49" charset="-122"/>
              </a:rPr>
              <a:t>    铭记历史，才能继往开来。没有记忆的民族不可能有凝聚力，也不可能真正</a:t>
            </a:r>
            <a:r>
              <a:rPr lang="zh-CN" altLang="en-US" sz="2400" b="1" dirty="0">
                <a:latin typeface="楷体" panose="02010609060101010101" pitchFamily="49" charset="-122"/>
                <a:ea typeface="楷体" panose="02010609060101010101" pitchFamily="49" charset="-122"/>
              </a:rPr>
              <a:t>吸取</a:t>
            </a:r>
            <a:r>
              <a:rPr lang="zh-CN" altLang="en-US" sz="2400" b="1" dirty="0" smtClean="0">
                <a:latin typeface="楷体" panose="02010609060101010101" pitchFamily="49" charset="-122"/>
                <a:ea typeface="楷体" panose="02010609060101010101" pitchFamily="49" charset="-122"/>
              </a:rPr>
              <a:t>灾难的教训，开启崭新的时代故事。我们经历了黑暗的南京大屠杀，我们有</a:t>
            </a:r>
            <a:r>
              <a:rPr lang="en-US" sz="2400" b="1" dirty="0" smtClean="0">
                <a:latin typeface="楷体" panose="02010609060101010101" pitchFamily="49" charset="-122"/>
                <a:ea typeface="楷体" panose="02010609060101010101" pitchFamily="49" charset="-122"/>
              </a:rPr>
              <a:t>30</a:t>
            </a:r>
            <a:r>
              <a:rPr lang="zh-CN" altLang="en-US" sz="2400" b="1" dirty="0" smtClean="0">
                <a:latin typeface="楷体" panose="02010609060101010101" pitchFamily="49" charset="-122"/>
                <a:ea typeface="楷体" panose="02010609060101010101" pitchFamily="49" charset="-122"/>
              </a:rPr>
              <a:t>万同胞死难，只有铭记这样血的历史和教训，实现民族记忆的世代传承，警钟长鸣，才能不让历史重演。今天，我们要时刻保持清醒，吸取灾难教训，积淀民族记忆，团结全世界维护和平的正义之士，共同维护世界和平。</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矩形 2">
            <a:extLst>
              <a:ext uri="{FF2B5EF4-FFF2-40B4-BE49-F238E27FC236}">
                <a16:creationId xmlns="" xmlns:a16="http://schemas.microsoft.com/office/drawing/2014/main" id="{4B9C33D9-352E-474C-B83A-66D2C6A870AE}"/>
              </a:ext>
            </a:extLst>
          </p:cNvPr>
          <p:cNvSpPr>
            <a:spLocks noChangeArrowheads="1"/>
          </p:cNvSpPr>
          <p:nvPr/>
        </p:nvSpPr>
        <p:spPr bwMode="auto">
          <a:xfrm>
            <a:off x="467544" y="785800"/>
            <a:ext cx="4150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a:solidFill>
                  <a:srgbClr val="FF0000"/>
                </a:solidFill>
                <a:latin typeface="黑体" panose="02010609060101010101" pitchFamily="49" charset="-122"/>
                <a:ea typeface="黑体" panose="02010609060101010101" pitchFamily="49" charset="-122"/>
              </a:rPr>
              <a:t>❶思想深刻，说理性强。</a:t>
            </a:r>
            <a:endParaRPr lang="en-US" altLang="zh-CN" sz="2800" dirty="0">
              <a:solidFill>
                <a:srgbClr val="FF0000"/>
              </a:solidFill>
              <a:latin typeface="黑体" panose="02010609060101010101" pitchFamily="49" charset="-122"/>
              <a:ea typeface="黑体" panose="02010609060101010101" pitchFamily="49" charset="-122"/>
            </a:endParaRPr>
          </a:p>
        </p:txBody>
      </p:sp>
      <p:grpSp>
        <p:nvGrpSpPr>
          <p:cNvPr id="39940" name="组合 8">
            <a:extLst>
              <a:ext uri="{FF2B5EF4-FFF2-40B4-BE49-F238E27FC236}">
                <a16:creationId xmlns="" xmlns:a16="http://schemas.microsoft.com/office/drawing/2014/main" id="{C7CBC563-5F77-4953-90A2-14B214159BDD}"/>
              </a:ext>
            </a:extLst>
          </p:cNvPr>
          <p:cNvGrpSpPr>
            <a:grpSpLocks/>
          </p:cNvGrpSpPr>
          <p:nvPr/>
        </p:nvGrpSpPr>
        <p:grpSpPr bwMode="auto">
          <a:xfrm>
            <a:off x="34925" y="-20638"/>
            <a:ext cx="2008188" cy="523876"/>
            <a:chOff x="70" y="-63"/>
            <a:chExt cx="3161" cy="824"/>
          </a:xfrm>
        </p:grpSpPr>
        <p:sp>
          <p:nvSpPr>
            <p:cNvPr id="39941" name="文本框 6">
              <a:extLst>
                <a:ext uri="{FF2B5EF4-FFF2-40B4-BE49-F238E27FC236}">
                  <a16:creationId xmlns="" xmlns:a16="http://schemas.microsoft.com/office/drawing/2014/main" id="{6CE245AC-F7D0-4F57-97EF-DBF71DD4A65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0" name="直线连接符 9">
              <a:extLst>
                <a:ext uri="{FF2B5EF4-FFF2-40B4-BE49-F238E27FC236}">
                  <a16:creationId xmlns="" xmlns:a16="http://schemas.microsoft.com/office/drawing/2014/main" id="{EB4FB295-814C-4379-AD31-A76ECB9B08A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ABDCE413-B7A2-47A0-A5A0-66EC7C5483D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8"/>
          <p:cNvSpPr txBox="1"/>
          <p:nvPr/>
        </p:nvSpPr>
        <p:spPr>
          <a:xfrm>
            <a:off x="699243" y="1491630"/>
            <a:ext cx="7745514" cy="2893100"/>
          </a:xfrm>
          <a:prstGeom prst="rect">
            <a:avLst/>
          </a:prstGeom>
          <a:noFill/>
        </p:spPr>
        <p:txBody>
          <a:bodyPr wrap="square" rtlCol="0">
            <a:spAutoFit/>
          </a:bodyPr>
          <a:lstStyle/>
          <a:p>
            <a:pPr>
              <a:lnSpc>
                <a:spcPct val="130000"/>
              </a:lnSpc>
            </a:pPr>
            <a:r>
              <a:rPr lang="zh-CN" altLang="en-US" sz="2800" b="1" dirty="0" smtClean="0">
                <a:latin typeface="楷体" panose="02010609060101010101" pitchFamily="49" charset="-122"/>
                <a:ea typeface="楷体" panose="02010609060101010101" pitchFamily="49" charset="-122"/>
              </a:rPr>
              <a:t>    文章围绕第四次南京大屠杀国家公祭日纪念活动展开，阐明了国家公祭的意义和必要性，既有全世界正义之士的纪念，又有日本右翼势力的痴心妄想，摆事实，讲道理，站在维护世界和平的高度阐明观点，认识有高度，思想针对性强。</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矩形 2">
            <a:extLst>
              <a:ext uri="{FF2B5EF4-FFF2-40B4-BE49-F238E27FC236}">
                <a16:creationId xmlns="" xmlns:a16="http://schemas.microsoft.com/office/drawing/2014/main" id="{1D33F59D-B39B-4DE6-9A35-92445B40AFBB}"/>
              </a:ext>
            </a:extLst>
          </p:cNvPr>
          <p:cNvSpPr>
            <a:spLocks noChangeArrowheads="1"/>
          </p:cNvSpPr>
          <p:nvPr/>
        </p:nvSpPr>
        <p:spPr bwMode="auto">
          <a:xfrm>
            <a:off x="500034" y="752386"/>
            <a:ext cx="46730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dirty="0" smtClean="0">
                <a:solidFill>
                  <a:srgbClr val="FF0000"/>
                </a:solidFill>
                <a:latin typeface="黑体" panose="02010609060101010101" pitchFamily="49" charset="-122"/>
                <a:ea typeface="黑体" panose="02010609060101010101" pitchFamily="49" charset="-122"/>
              </a:rPr>
              <a:t>❷</a:t>
            </a:r>
            <a:r>
              <a:rPr lang="zh-CN" altLang="en-US" sz="2800" dirty="0">
                <a:solidFill>
                  <a:srgbClr val="FF0000"/>
                </a:solidFill>
                <a:latin typeface="黑体" panose="02010609060101010101" pitchFamily="49" charset="-122"/>
                <a:ea typeface="黑体" panose="02010609060101010101" pitchFamily="49" charset="-122"/>
              </a:rPr>
              <a:t>事实清楚，准确性强。 </a:t>
            </a:r>
            <a:r>
              <a:rPr lang="zh-CN" altLang="zh-CN" sz="2800" dirty="0">
                <a:latin typeface="黑体" panose="02010609060101010101" pitchFamily="49" charset="-122"/>
                <a:ea typeface="黑体" panose="02010609060101010101" pitchFamily="49" charset="-122"/>
              </a:rPr>
              <a:t>　</a:t>
            </a:r>
            <a:endParaRPr lang="en-US" altLang="zh-CN" sz="2800" dirty="0">
              <a:solidFill>
                <a:srgbClr val="FF0000"/>
              </a:solidFill>
              <a:latin typeface="黑体" panose="02010609060101010101" pitchFamily="49" charset="-122"/>
              <a:ea typeface="黑体" panose="02010609060101010101" pitchFamily="49" charset="-122"/>
            </a:endParaRPr>
          </a:p>
        </p:txBody>
      </p:sp>
      <p:grpSp>
        <p:nvGrpSpPr>
          <p:cNvPr id="40964" name="组合 8">
            <a:extLst>
              <a:ext uri="{FF2B5EF4-FFF2-40B4-BE49-F238E27FC236}">
                <a16:creationId xmlns="" xmlns:a16="http://schemas.microsoft.com/office/drawing/2014/main" id="{1DA38D7B-2123-48FD-9D44-559CE8F62CA2}"/>
              </a:ext>
            </a:extLst>
          </p:cNvPr>
          <p:cNvGrpSpPr>
            <a:grpSpLocks/>
          </p:cNvGrpSpPr>
          <p:nvPr/>
        </p:nvGrpSpPr>
        <p:grpSpPr bwMode="auto">
          <a:xfrm>
            <a:off x="34925" y="-20638"/>
            <a:ext cx="2008188" cy="523876"/>
            <a:chOff x="70" y="-63"/>
            <a:chExt cx="3161" cy="824"/>
          </a:xfrm>
        </p:grpSpPr>
        <p:sp>
          <p:nvSpPr>
            <p:cNvPr id="40965" name="文本框 6">
              <a:extLst>
                <a:ext uri="{FF2B5EF4-FFF2-40B4-BE49-F238E27FC236}">
                  <a16:creationId xmlns="" xmlns:a16="http://schemas.microsoft.com/office/drawing/2014/main" id="{19B4DAD1-B310-4263-9056-30D4F607871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写作特色</a:t>
              </a:r>
            </a:p>
          </p:txBody>
        </p:sp>
        <p:cxnSp>
          <p:nvCxnSpPr>
            <p:cNvPr id="13" name="直线连接符 9">
              <a:extLst>
                <a:ext uri="{FF2B5EF4-FFF2-40B4-BE49-F238E27FC236}">
                  <a16:creationId xmlns="" xmlns:a16="http://schemas.microsoft.com/office/drawing/2014/main" id="{AE44C408-5A61-411B-A40F-64901D93BC7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a:extLst>
                <a:ext uri="{FF2B5EF4-FFF2-40B4-BE49-F238E27FC236}">
                  <a16:creationId xmlns="" xmlns:a16="http://schemas.microsoft.com/office/drawing/2014/main" id="{9FA515DA-A977-46FC-95E6-5EA947241EA2}"/>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9" name="TextBox 8"/>
          <p:cNvSpPr txBox="1"/>
          <p:nvPr/>
        </p:nvSpPr>
        <p:spPr>
          <a:xfrm>
            <a:off x="571472" y="1500180"/>
            <a:ext cx="8001056" cy="3323987"/>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这篇新闻评论中</a:t>
            </a:r>
            <a:r>
              <a:rPr lang="zh-CN" altLang="en-US" sz="2800" b="1" dirty="0">
                <a:latin typeface="楷体" panose="02010609060101010101" pitchFamily="49" charset="-122"/>
                <a:ea typeface="楷体" panose="02010609060101010101" pitchFamily="49" charset="-122"/>
              </a:rPr>
              <a:t>作者大量运用事实，特别是美国、加拿大以及日本等国的相关事实来阐明自己的认识，印证观点，并且引用原材料</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大大</a:t>
            </a:r>
            <a:r>
              <a:rPr lang="zh-CN" altLang="en-US" sz="2800" b="1" dirty="0" smtClean="0">
                <a:latin typeface="楷体" panose="02010609060101010101" pitchFamily="49" charset="-122"/>
                <a:ea typeface="楷体" panose="02010609060101010101" pitchFamily="49" charset="-122"/>
              </a:rPr>
              <a:t>增强</a:t>
            </a:r>
            <a:r>
              <a:rPr lang="zh-CN" altLang="en-US" sz="2800" b="1" dirty="0">
                <a:latin typeface="楷体" panose="02010609060101010101" pitchFamily="49" charset="-122"/>
                <a:ea typeface="楷体" panose="02010609060101010101" pitchFamily="49" charset="-122"/>
              </a:rPr>
              <a:t>了评论的真实性和说服力</a:t>
            </a:r>
            <a:r>
              <a:rPr lang="zh-CN" altLang="en-US" sz="2800" b="1" dirty="0" smtClean="0">
                <a:latin typeface="楷体" panose="02010609060101010101" pitchFamily="49" charset="-122"/>
                <a:ea typeface="楷体" panose="02010609060101010101" pitchFamily="49" charset="-122"/>
              </a:rPr>
              <a:t>，使文章具有</a:t>
            </a:r>
            <a:r>
              <a:rPr lang="zh-CN" altLang="en-US" sz="2800" b="1" dirty="0">
                <a:latin typeface="楷体" panose="02010609060101010101" pitchFamily="49" charset="-122"/>
                <a:ea typeface="楷体" panose="02010609060101010101" pitchFamily="49" charset="-122"/>
              </a:rPr>
              <a:t>无可辩驳的力量。</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000" name="组合 35">
            <a:extLst>
              <a:ext uri="{FF2B5EF4-FFF2-40B4-BE49-F238E27FC236}">
                <a16:creationId xmlns="" xmlns:a16="http://schemas.microsoft.com/office/drawing/2014/main" id="{7B18FD19-1E09-4641-8E0B-69952C0AED85}"/>
              </a:ext>
            </a:extLst>
          </p:cNvPr>
          <p:cNvGrpSpPr>
            <a:grpSpLocks/>
          </p:cNvGrpSpPr>
          <p:nvPr/>
        </p:nvGrpSpPr>
        <p:grpSpPr bwMode="auto">
          <a:xfrm>
            <a:off x="44450" y="-20638"/>
            <a:ext cx="2006600" cy="523876"/>
            <a:chOff x="70" y="-63"/>
            <a:chExt cx="3161" cy="824"/>
          </a:xfrm>
        </p:grpSpPr>
        <p:sp>
          <p:nvSpPr>
            <p:cNvPr id="42001" name="文本框 6">
              <a:extLst>
                <a:ext uri="{FF2B5EF4-FFF2-40B4-BE49-F238E27FC236}">
                  <a16:creationId xmlns="" xmlns:a16="http://schemas.microsoft.com/office/drawing/2014/main" id="{5E38115E-C33C-43A4-9CF8-BEB33CB424E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板书设计</a:t>
              </a:r>
            </a:p>
          </p:txBody>
        </p:sp>
        <p:cxnSp>
          <p:nvCxnSpPr>
            <p:cNvPr id="27" name="直线连接符 9">
              <a:extLst>
                <a:ext uri="{FF2B5EF4-FFF2-40B4-BE49-F238E27FC236}">
                  <a16:creationId xmlns="" xmlns:a16="http://schemas.microsoft.com/office/drawing/2014/main" id="{AC129FDC-AC52-4C99-9E8C-F30009E0F0AC}"/>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16:creationId xmlns="" xmlns:a16="http://schemas.microsoft.com/office/drawing/2014/main" id="{7FD1928F-9818-4877-9156-D819AA1877D9}"/>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6" name="矩形 5"/>
          <p:cNvSpPr/>
          <p:nvPr/>
        </p:nvSpPr>
        <p:spPr>
          <a:xfrm>
            <a:off x="2679686" y="928676"/>
            <a:ext cx="3852522" cy="830997"/>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概括国家公祭的主要内容，提出观点</a:t>
            </a:r>
          </a:p>
        </p:txBody>
      </p:sp>
      <p:sp>
        <p:nvSpPr>
          <p:cNvPr id="7" name="矩形 6"/>
          <p:cNvSpPr/>
          <p:nvPr/>
        </p:nvSpPr>
        <p:spPr>
          <a:xfrm>
            <a:off x="2679686" y="1851670"/>
            <a:ext cx="3852522" cy="830997"/>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solidFill>
                  <a:prstClr val="black"/>
                </a:solidFill>
                <a:latin typeface="楷体" panose="02010609060101010101" pitchFamily="49" charset="-122"/>
                <a:ea typeface="楷体" panose="02010609060101010101" pitchFamily="49" charset="-122"/>
              </a:rPr>
              <a:t>详细介绍举行国家公祭的背景和意义。</a:t>
            </a:r>
            <a:endParaRPr lang="zh-CN" altLang="en-US" sz="2400" b="1" dirty="0">
              <a:latin typeface="楷体" panose="02010609060101010101" pitchFamily="49" charset="-122"/>
              <a:ea typeface="楷体" panose="02010609060101010101" pitchFamily="49" charset="-122"/>
            </a:endParaRPr>
          </a:p>
        </p:txBody>
      </p:sp>
      <p:sp>
        <p:nvSpPr>
          <p:cNvPr id="8" name="矩形 7"/>
          <p:cNvSpPr/>
          <p:nvPr/>
        </p:nvSpPr>
        <p:spPr>
          <a:xfrm>
            <a:off x="2693683" y="2931790"/>
            <a:ext cx="3622501" cy="1569660"/>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latin typeface="楷体" panose="02010609060101010101" pitchFamily="49" charset="-122"/>
                <a:ea typeface="楷体" panose="02010609060101010101" pitchFamily="49" charset="-122"/>
              </a:rPr>
              <a:t>介绍南京从“恐怖之城”到“和平之城”的命运转变，传达中国维护世界和平的信念。</a:t>
            </a:r>
            <a:endParaRPr lang="zh-CN" altLang="en-US" sz="2400" b="1" dirty="0">
              <a:latin typeface="楷体" panose="02010609060101010101" pitchFamily="49" charset="-122"/>
              <a:ea typeface="楷体" panose="02010609060101010101" pitchFamily="49" charset="-122"/>
            </a:endParaRPr>
          </a:p>
        </p:txBody>
      </p:sp>
      <p:sp>
        <p:nvSpPr>
          <p:cNvPr id="20" name="TextBox 19"/>
          <p:cNvSpPr txBox="1"/>
          <p:nvPr/>
        </p:nvSpPr>
        <p:spPr>
          <a:xfrm>
            <a:off x="640662" y="2000246"/>
            <a:ext cx="1643074" cy="1772793"/>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lnSpc>
                <a:spcPct val="130000"/>
              </a:lnSpc>
            </a:pPr>
            <a:r>
              <a:rPr lang="zh-CN" altLang="en-US" sz="2800" dirty="0">
                <a:solidFill>
                  <a:srgbClr val="FF0000"/>
                </a:solidFill>
                <a:latin typeface="黑体" pitchFamily="49" charset="-122"/>
                <a:ea typeface="黑体" pitchFamily="49" charset="-122"/>
              </a:rPr>
              <a:t>国行公祭，为佑世界和平</a:t>
            </a:r>
          </a:p>
        </p:txBody>
      </p:sp>
      <p:sp>
        <p:nvSpPr>
          <p:cNvPr id="22" name="TextBox 21"/>
          <p:cNvSpPr txBox="1"/>
          <p:nvPr/>
        </p:nvSpPr>
        <p:spPr>
          <a:xfrm>
            <a:off x="6676224" y="2237376"/>
            <a:ext cx="2000232" cy="11264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lnSpc>
                <a:spcPct val="120000"/>
              </a:lnSpc>
            </a:pPr>
            <a:r>
              <a:rPr lang="zh-CN" altLang="en-US" sz="2800" b="1" dirty="0" smtClean="0">
                <a:solidFill>
                  <a:srgbClr val="0000FF"/>
                </a:solidFill>
                <a:latin typeface="楷体" panose="02010609060101010101" pitchFamily="49" charset="-122"/>
                <a:ea typeface="楷体" panose="02010609060101010101" pitchFamily="49" charset="-122"/>
              </a:rPr>
              <a:t>维护和平：中国有能力</a:t>
            </a:r>
          </a:p>
        </p:txBody>
      </p:sp>
      <p:sp>
        <p:nvSpPr>
          <p:cNvPr id="15" name="左大括号 14">
            <a:extLst/>
          </p:cNvPr>
          <p:cNvSpPr/>
          <p:nvPr/>
        </p:nvSpPr>
        <p:spPr bwMode="auto">
          <a:xfrm>
            <a:off x="2302464" y="1131590"/>
            <a:ext cx="341312" cy="3368986"/>
          </a:xfrm>
          <a:prstGeom prst="leftBrace">
            <a:avLst>
              <a:gd name="adj1" fmla="val 37848"/>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6" name="左大括号 15">
            <a:extLst/>
          </p:cNvPr>
          <p:cNvSpPr/>
          <p:nvPr/>
        </p:nvSpPr>
        <p:spPr bwMode="auto">
          <a:xfrm rot="10800000">
            <a:off x="6316185" y="1057708"/>
            <a:ext cx="341312" cy="3442867"/>
          </a:xfrm>
          <a:prstGeom prst="leftBrace">
            <a:avLst>
              <a:gd name="adj1" fmla="val 37848"/>
              <a:gd name="adj2" fmla="val 5000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 name="下箭头 1"/>
          <p:cNvSpPr/>
          <p:nvPr/>
        </p:nvSpPr>
        <p:spPr>
          <a:xfrm>
            <a:off x="4283968" y="1635646"/>
            <a:ext cx="321979" cy="288032"/>
          </a:xfrm>
          <a:prstGeom prst="downArrow">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下箭头 17"/>
          <p:cNvSpPr/>
          <p:nvPr/>
        </p:nvSpPr>
        <p:spPr>
          <a:xfrm>
            <a:off x="4322030" y="2662808"/>
            <a:ext cx="283918" cy="288032"/>
          </a:xfrm>
          <a:prstGeom prst="downArrow">
            <a:avLst/>
          </a:prstGeom>
          <a:solidFill>
            <a:srgbClr val="00B0F0"/>
          </a:solid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41" name="组合 15">
            <a:extLst>
              <a:ext uri="{FF2B5EF4-FFF2-40B4-BE49-F238E27FC236}">
                <a16:creationId xmlns="" xmlns:a16="http://schemas.microsoft.com/office/drawing/2014/main" id="{FEDFE2B8-8056-4945-B561-7529769929A9}"/>
              </a:ext>
            </a:extLst>
          </p:cNvPr>
          <p:cNvGrpSpPr>
            <a:grpSpLocks/>
          </p:cNvGrpSpPr>
          <p:nvPr/>
        </p:nvGrpSpPr>
        <p:grpSpPr bwMode="auto">
          <a:xfrm>
            <a:off x="34925" y="-20638"/>
            <a:ext cx="2008188" cy="523876"/>
            <a:chOff x="70" y="-63"/>
            <a:chExt cx="3161" cy="824"/>
          </a:xfrm>
        </p:grpSpPr>
        <p:sp>
          <p:nvSpPr>
            <p:cNvPr id="44042" name="文本框 6">
              <a:extLst>
                <a:ext uri="{FF2B5EF4-FFF2-40B4-BE49-F238E27FC236}">
                  <a16:creationId xmlns="" xmlns:a16="http://schemas.microsoft.com/office/drawing/2014/main" id="{FD33C741-151F-4A04-9D6C-0EBC5560E4D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8" name="直线连接符 9">
              <a:extLst>
                <a:ext uri="{FF2B5EF4-FFF2-40B4-BE49-F238E27FC236}">
                  <a16:creationId xmlns="" xmlns:a16="http://schemas.microsoft.com/office/drawing/2014/main" id="{0B421ED0-2780-411F-B808-B9CE948D57F5}"/>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a:extLst>
                <a:ext uri="{FF2B5EF4-FFF2-40B4-BE49-F238E27FC236}">
                  <a16:creationId xmlns="" xmlns:a16="http://schemas.microsoft.com/office/drawing/2014/main" id="{2B72C993-3BE7-4172-9D90-199E9D3165D9}"/>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8" name="TextBox 7"/>
          <p:cNvSpPr txBox="1"/>
          <p:nvPr/>
        </p:nvSpPr>
        <p:spPr>
          <a:xfrm>
            <a:off x="571472" y="1131590"/>
            <a:ext cx="8143932" cy="1200329"/>
          </a:xfrm>
          <a:prstGeom prst="rect">
            <a:avLst/>
          </a:prstGeom>
          <a:noFill/>
        </p:spPr>
        <p:txBody>
          <a:bodyPr wrap="square" rtlCol="0">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杀</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l</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ù</a:t>
            </a:r>
            <a:r>
              <a:rPr lang="zh-CN" altLang="en-US" sz="2400" b="1" dirty="0" smtClean="0">
                <a:latin typeface="楷体" panose="02010609060101010101" pitchFamily="49" charset="-122"/>
                <a:ea typeface="楷体" panose="02010609060101010101" pitchFamily="49" charset="-122"/>
              </a:rPr>
              <a:t>（   ）宝</a:t>
            </a:r>
            <a:r>
              <a:rPr lang="zh-CN" altLang="en-US" sz="2400" b="1" u="sng" dirty="0" smtClean="0">
                <a:latin typeface="楷体" panose="02010609060101010101" pitchFamily="49" charset="-122"/>
                <a:ea typeface="楷体" panose="02010609060101010101" pitchFamily="49" charset="-122"/>
              </a:rPr>
              <a:t>鼎</a:t>
            </a:r>
            <a:r>
              <a:rPr lang="zh-CN" altLang="en-US" sz="2400" b="1" dirty="0" smtClean="0">
                <a:latin typeface="楷体" panose="02010609060101010101" pitchFamily="49" charset="-122"/>
                <a:ea typeface="楷体" panose="02010609060101010101" pitchFamily="49" charset="-122"/>
              </a:rPr>
              <a:t>（    ） 国</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sh</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ā</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ng</a:t>
            </a:r>
            <a:r>
              <a:rPr lang="zh-CN" altLang="en-US" sz="2400" b="1" dirty="0" smtClean="0">
                <a:latin typeface="楷体" panose="02010609060101010101" pitchFamily="49" charset="-122"/>
                <a:ea typeface="楷体" panose="02010609060101010101" pitchFamily="49" charset="-122"/>
              </a:rPr>
              <a:t>（   ） </a:t>
            </a:r>
            <a:r>
              <a:rPr lang="zh-CN" altLang="en-US" sz="2400" b="1" u="sng" dirty="0" smtClean="0">
                <a:latin typeface="楷体" panose="02010609060101010101" pitchFamily="49" charset="-122"/>
                <a:ea typeface="楷体" panose="02010609060101010101" pitchFamily="49" charset="-122"/>
              </a:rPr>
              <a:t>缅</a:t>
            </a:r>
            <a:r>
              <a:rPr lang="zh-CN" altLang="en-US" sz="2400" b="1" dirty="0" smtClean="0">
                <a:latin typeface="楷体" panose="02010609060101010101" pitchFamily="49" charset="-122"/>
                <a:ea typeface="楷体" panose="02010609060101010101" pitchFamily="49" charset="-122"/>
              </a:rPr>
              <a:t>怀（     ）惨绝人</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hu</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á</a:t>
            </a:r>
            <a:r>
              <a:rPr lang="en-US" sz="2400" b="1" dirty="0" err="1" smtClean="0">
                <a:latin typeface="汉语拼音" panose="000B0604020202020204" pitchFamily="34" charset="0"/>
                <a:ea typeface="楷体" panose="02010609060101010101" pitchFamily="49" charset="-122"/>
                <a:cs typeface="汉语拼音" panose="000B0604020202020204" pitchFamily="34" charset="0"/>
              </a:rPr>
              <a:t>n</a:t>
            </a:r>
            <a:r>
              <a:rPr lang="zh-CN" altLang="en-US" sz="2400" b="1" dirty="0" smtClean="0">
                <a:latin typeface="楷体" panose="02010609060101010101" pitchFamily="49" charset="-122"/>
                <a:ea typeface="楷体" panose="02010609060101010101" pitchFamily="49" charset="-122"/>
              </a:rPr>
              <a:t>（  ）  </a:t>
            </a:r>
            <a:r>
              <a:rPr lang="zh-CN" altLang="en-US" sz="2400" b="1" u="sng" dirty="0" smtClean="0">
                <a:latin typeface="楷体" panose="02010609060101010101" pitchFamily="49" charset="-122"/>
                <a:ea typeface="楷体" panose="02010609060101010101" pitchFamily="49" charset="-122"/>
              </a:rPr>
              <a:t>悼</a:t>
            </a:r>
            <a:r>
              <a:rPr lang="zh-CN" altLang="en-US" sz="2400" b="1" dirty="0" smtClean="0">
                <a:latin typeface="楷体" panose="02010609060101010101" pitchFamily="49" charset="-122"/>
                <a:ea typeface="楷体" panose="02010609060101010101" pitchFamily="49" charset="-122"/>
              </a:rPr>
              <a:t>念（     ） </a:t>
            </a:r>
            <a:r>
              <a:rPr lang="en-US" altLang="zh-CN" sz="2400" b="1" dirty="0" err="1" smtClean="0">
                <a:latin typeface="汉语拼音" panose="000B0604020202020204" pitchFamily="34" charset="0"/>
                <a:ea typeface="楷体" panose="02010609060101010101" pitchFamily="49" charset="-122"/>
                <a:cs typeface="汉语拼音" panose="000B0604020202020204" pitchFamily="34" charset="0"/>
              </a:rPr>
              <a:t>cuàn</a:t>
            </a:r>
            <a:r>
              <a:rPr lang="zh-CN" altLang="en-US" sz="2400" b="1" dirty="0" smtClean="0">
                <a:latin typeface="楷体" panose="02010609060101010101" pitchFamily="49" charset="-122"/>
                <a:ea typeface="楷体" panose="02010609060101010101" pitchFamily="49" charset="-122"/>
              </a:rPr>
              <a:t>（    ）改</a:t>
            </a:r>
          </a:p>
        </p:txBody>
      </p:sp>
      <p:sp>
        <p:nvSpPr>
          <p:cNvPr id="9" name="TextBox 8"/>
          <p:cNvSpPr txBox="1"/>
          <p:nvPr/>
        </p:nvSpPr>
        <p:spPr>
          <a:xfrm>
            <a:off x="486444" y="656109"/>
            <a:ext cx="7143800" cy="461665"/>
          </a:xfrm>
          <a:prstGeom prst="rect">
            <a:avLst/>
          </a:prstGeom>
          <a:noFill/>
        </p:spPr>
        <p:txBody>
          <a:bodyPr wrap="square" rtlCol="0">
            <a:spAutoFit/>
          </a:bodyPr>
          <a:lstStyle/>
          <a:p>
            <a:r>
              <a:rPr lang="en-US" altLang="zh-CN" sz="2400" b="1" dirty="0" smtClean="0">
                <a:latin typeface="宋体" panose="02010600030101010101" pitchFamily="2" charset="-122"/>
              </a:rPr>
              <a:t>1.</a:t>
            </a:r>
            <a:r>
              <a:rPr lang="zh-CN" altLang="en-US" sz="2400" b="1" dirty="0" smtClean="0">
                <a:latin typeface="宋体" panose="02010600030101010101" pitchFamily="2" charset="-122"/>
              </a:rPr>
              <a:t>给</a:t>
            </a:r>
            <a:r>
              <a:rPr lang="zh-CN" altLang="en-US" sz="2400" b="1" dirty="0">
                <a:latin typeface="宋体" panose="02010600030101010101" pitchFamily="2" charset="-122"/>
              </a:rPr>
              <a:t>下列画线字注音或根据拼音写汉字。</a:t>
            </a:r>
          </a:p>
        </p:txBody>
      </p:sp>
      <p:sp>
        <p:nvSpPr>
          <p:cNvPr id="10" name="矩形 9"/>
          <p:cNvSpPr/>
          <p:nvPr/>
        </p:nvSpPr>
        <p:spPr>
          <a:xfrm>
            <a:off x="1559277" y="1203028"/>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戮</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3131840" y="1202863"/>
            <a:ext cx="790601"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d</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ǐ</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ng</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2" name="矩形 11"/>
          <p:cNvSpPr/>
          <p:nvPr/>
        </p:nvSpPr>
        <p:spPr>
          <a:xfrm>
            <a:off x="5724128" y="1203028"/>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殇</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7475656" y="1202863"/>
            <a:ext cx="888385"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mi</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ǎ</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n</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4" name="矩形 13"/>
          <p:cNvSpPr/>
          <p:nvPr/>
        </p:nvSpPr>
        <p:spPr>
          <a:xfrm>
            <a:off x="2519764" y="1774532"/>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寰</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4429124" y="1774532"/>
            <a:ext cx="710451" cy="461665"/>
          </a:xfrm>
          <a:prstGeom prst="rect">
            <a:avLst/>
          </a:prstGeom>
        </p:spPr>
        <p:txBody>
          <a:bodyPr wrap="none">
            <a:spAutoFit/>
          </a:bodyPr>
          <a:lstStyle/>
          <a:p>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d</a:t>
            </a:r>
            <a:r>
              <a:rPr lang="en-US" altLang="zh-CN"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à</a:t>
            </a:r>
            <a:r>
              <a:rPr lang="en-US" sz="2400" b="1" dirty="0" err="1" smtClean="0">
                <a:solidFill>
                  <a:srgbClr val="FF0000"/>
                </a:solidFill>
                <a:latin typeface="汉语拼音" panose="000B0604020202020204" pitchFamily="34" charset="0"/>
                <a:ea typeface="楷体" panose="02010609060101010101" pitchFamily="49" charset="-122"/>
                <a:cs typeface="汉语拼音" panose="000B0604020202020204" pitchFamily="34" charset="0"/>
              </a:rPr>
              <a:t>o</a:t>
            </a:r>
            <a:endParaRPr lang="zh-CN" altLang="en-US" sz="2400" b="1" dirty="0">
              <a:solidFill>
                <a:srgbClr val="FF0000"/>
              </a:solidFill>
              <a:latin typeface="汉语拼音" panose="000B0604020202020204" pitchFamily="34" charset="0"/>
              <a:ea typeface="楷体" panose="02010609060101010101" pitchFamily="49" charset="-122"/>
              <a:cs typeface="汉语拼音" panose="000B0604020202020204" pitchFamily="34" charset="0"/>
            </a:endParaRPr>
          </a:p>
        </p:txBody>
      </p:sp>
      <p:sp>
        <p:nvSpPr>
          <p:cNvPr id="16" name="矩形 15"/>
          <p:cNvSpPr/>
          <p:nvPr/>
        </p:nvSpPr>
        <p:spPr>
          <a:xfrm>
            <a:off x="6773569" y="1764804"/>
            <a:ext cx="492443" cy="461665"/>
          </a:xfrm>
          <a:prstGeom prst="rect">
            <a:avLst/>
          </a:prstGeom>
        </p:spPr>
        <p:txBody>
          <a:bodyPr wrap="none">
            <a:spAutoFit/>
          </a:bodyPr>
          <a:lstStyle/>
          <a:p>
            <a:r>
              <a:rPr lang="zh-CN" altLang="en-US" sz="2400" b="1" dirty="0" smtClean="0">
                <a:solidFill>
                  <a:srgbClr val="FF0000"/>
                </a:solidFill>
                <a:latin typeface="楷体" panose="02010609060101010101" pitchFamily="49" charset="-122"/>
                <a:ea typeface="楷体" panose="02010609060101010101" pitchFamily="49" charset="-122"/>
              </a:rPr>
              <a:t>篡</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86444" y="2302768"/>
            <a:ext cx="3143272" cy="461665"/>
          </a:xfrm>
          <a:prstGeom prst="rect">
            <a:avLst/>
          </a:prstGeom>
          <a:noFill/>
        </p:spPr>
        <p:txBody>
          <a:bodyPr wrap="square" rtlCol="0">
            <a:spAutoFit/>
          </a:bodyPr>
          <a:lstStyle/>
          <a:p>
            <a:r>
              <a:rPr lang="en-US" altLang="zh-CN" sz="2400" b="1" dirty="0" smtClean="0">
                <a:latin typeface="宋体" panose="02010600030101010101" pitchFamily="2" charset="-122"/>
              </a:rPr>
              <a:t>2.</a:t>
            </a:r>
            <a:r>
              <a:rPr lang="zh-CN" altLang="en-US" sz="2400" b="1" dirty="0" smtClean="0">
                <a:latin typeface="宋体" panose="02010600030101010101" pitchFamily="2" charset="-122"/>
              </a:rPr>
              <a:t>解释</a:t>
            </a:r>
            <a:r>
              <a:rPr lang="zh-CN" altLang="en-US" sz="2400" b="1" dirty="0">
                <a:latin typeface="宋体" panose="02010600030101010101" pitchFamily="2" charset="-122"/>
              </a:rPr>
              <a:t>下列词语。</a:t>
            </a:r>
          </a:p>
        </p:txBody>
      </p:sp>
      <p:sp>
        <p:nvSpPr>
          <p:cNvPr id="20" name="矩形 19"/>
          <p:cNvSpPr/>
          <p:nvPr/>
        </p:nvSpPr>
        <p:spPr>
          <a:xfrm>
            <a:off x="683568" y="2765563"/>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惨绝人寰</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
        <p:nvSpPr>
          <p:cNvPr id="21" name="矩形 20"/>
          <p:cNvSpPr/>
          <p:nvPr/>
        </p:nvSpPr>
        <p:spPr>
          <a:xfrm>
            <a:off x="2176738" y="2754031"/>
            <a:ext cx="6643734" cy="830997"/>
          </a:xfrm>
          <a:prstGeom prst="rect">
            <a:avLst/>
          </a:prstGeom>
        </p:spPr>
        <p:txBody>
          <a:bodyPr wrap="square">
            <a:spAutoFit/>
          </a:bodyPr>
          <a:lstStyle/>
          <a:p>
            <a:r>
              <a:rPr lang="zh-CN" altLang="en-US" sz="2400" b="1" dirty="0" smtClean="0">
                <a:solidFill>
                  <a:srgbClr val="FF0000"/>
                </a:solidFill>
                <a:latin typeface="楷体" pitchFamily="49" charset="-122"/>
                <a:ea typeface="楷体" pitchFamily="49" charset="-122"/>
              </a:rPr>
              <a:t>人世上还没有过的悲惨，形容悲惨到了极点。人寰，人间。</a:t>
            </a:r>
          </a:p>
        </p:txBody>
      </p:sp>
      <p:sp>
        <p:nvSpPr>
          <p:cNvPr id="22" name="矩形 21"/>
          <p:cNvSpPr/>
          <p:nvPr/>
        </p:nvSpPr>
        <p:spPr>
          <a:xfrm>
            <a:off x="683568" y="4207791"/>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振聋发聩</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
        <p:nvSpPr>
          <p:cNvPr id="23" name="矩形 22"/>
          <p:cNvSpPr/>
          <p:nvPr/>
        </p:nvSpPr>
        <p:spPr>
          <a:xfrm>
            <a:off x="2176738" y="4258172"/>
            <a:ext cx="4801314" cy="461665"/>
          </a:xfrm>
          <a:prstGeom prst="rect">
            <a:avLst/>
          </a:prstGeom>
        </p:spPr>
        <p:txBody>
          <a:bodyPr wrap="none">
            <a:spAutoFit/>
          </a:bodyPr>
          <a:lstStyle/>
          <a:p>
            <a:r>
              <a:rPr lang="zh-CN" altLang="en-US" sz="2400" b="1" dirty="0" smtClean="0">
                <a:solidFill>
                  <a:srgbClr val="FF0000"/>
                </a:solidFill>
                <a:latin typeface="楷体" pitchFamily="49" charset="-122"/>
                <a:ea typeface="楷体" pitchFamily="49" charset="-122"/>
              </a:rPr>
              <a:t>比喻唤醒糊涂麻木的人。聩，聋。</a:t>
            </a:r>
          </a:p>
        </p:txBody>
      </p:sp>
      <p:sp>
        <p:nvSpPr>
          <p:cNvPr id="24" name="TextBox 23"/>
          <p:cNvSpPr txBox="1"/>
          <p:nvPr/>
        </p:nvSpPr>
        <p:spPr>
          <a:xfrm>
            <a:off x="2176738" y="3543792"/>
            <a:ext cx="6572296" cy="830997"/>
          </a:xfrm>
          <a:prstGeom prst="rect">
            <a:avLst/>
          </a:prstGeom>
          <a:noFill/>
        </p:spPr>
        <p:txBody>
          <a:bodyPr wrap="square" rtlCol="0">
            <a:spAutoFit/>
          </a:bodyPr>
          <a:lstStyle/>
          <a:p>
            <a:r>
              <a:rPr lang="zh-CN" altLang="en-US" sz="2400" b="1" dirty="0" smtClean="0">
                <a:solidFill>
                  <a:srgbClr val="FF0000"/>
                </a:solidFill>
                <a:latin typeface="楷体" pitchFamily="49" charset="-122"/>
                <a:ea typeface="楷体" pitchFamily="49" charset="-122"/>
              </a:rPr>
              <a:t>用一个根本性的事理贯通事情的始末或全部的道理。贯，贯穿。</a:t>
            </a:r>
          </a:p>
        </p:txBody>
      </p:sp>
      <p:sp>
        <p:nvSpPr>
          <p:cNvPr id="25" name="矩形 24"/>
          <p:cNvSpPr/>
          <p:nvPr/>
        </p:nvSpPr>
        <p:spPr>
          <a:xfrm>
            <a:off x="683568" y="3626762"/>
            <a:ext cx="1422184"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cs typeface="汉语拼音" panose="000B0604020202020204" pitchFamily="34" charset="0"/>
              </a:rPr>
              <a:t>一以贯之</a:t>
            </a:r>
            <a:endParaRPr lang="zh-CN" altLang="en-US" sz="2400" b="1" dirty="0">
              <a:latin typeface="楷体" panose="02010609060101010101" pitchFamily="49" charset="-122"/>
              <a:ea typeface="楷体" panose="02010609060101010101" pitchFamily="49" charset="-122"/>
              <a:cs typeface="汉语拼音" panose="00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 calcmode="lin" valueType="num">
                                      <p:cBhvr additive="base">
                                        <p:cTn id="24"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ppt_x"/>
                                          </p:val>
                                        </p:tav>
                                        <p:tav tm="100000">
                                          <p:val>
                                            <p:strVal val="#ppt_x"/>
                                          </p:val>
                                        </p:tav>
                                      </p:tavLst>
                                    </p:anim>
                                    <p:anim calcmode="lin" valueType="num">
                                      <p:cBhvr additive="base">
                                        <p:cTn id="3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ppt_x"/>
                                          </p:val>
                                        </p:tav>
                                        <p:tav tm="100000">
                                          <p:val>
                                            <p:strVal val="#ppt_x"/>
                                          </p:val>
                                        </p:tav>
                                      </p:tavLst>
                                    </p:anim>
                                    <p:anim calcmode="lin" valueType="num">
                                      <p:cBhvr additive="base">
                                        <p:cTn id="6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21" grpId="0"/>
      <p:bldP spid="23"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1" name="组合 15">
            <a:extLst>
              <a:ext uri="{FF2B5EF4-FFF2-40B4-BE49-F238E27FC236}">
                <a16:creationId xmlns="" xmlns:a16="http://schemas.microsoft.com/office/drawing/2014/main" id="{A7C8CBC1-FD8A-481B-9B10-0B85583842D4}"/>
              </a:ext>
            </a:extLst>
          </p:cNvPr>
          <p:cNvGrpSpPr>
            <a:grpSpLocks/>
          </p:cNvGrpSpPr>
          <p:nvPr/>
        </p:nvGrpSpPr>
        <p:grpSpPr bwMode="auto">
          <a:xfrm>
            <a:off x="34925" y="-20638"/>
            <a:ext cx="2008188" cy="523876"/>
            <a:chOff x="70" y="-63"/>
            <a:chExt cx="3161" cy="824"/>
          </a:xfrm>
        </p:grpSpPr>
        <p:sp>
          <p:nvSpPr>
            <p:cNvPr id="45062" name="文本框 6">
              <a:extLst>
                <a:ext uri="{FF2B5EF4-FFF2-40B4-BE49-F238E27FC236}">
                  <a16:creationId xmlns="" xmlns:a16="http://schemas.microsoft.com/office/drawing/2014/main" id="{FFD7895C-44B9-47AB-A69E-7E000679B9D8}"/>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课堂检测</a:t>
              </a:r>
            </a:p>
          </p:txBody>
        </p:sp>
        <p:cxnSp>
          <p:nvCxnSpPr>
            <p:cNvPr id="14" name="直线连接符 9">
              <a:extLst>
                <a:ext uri="{FF2B5EF4-FFF2-40B4-BE49-F238E27FC236}">
                  <a16:creationId xmlns="" xmlns:a16="http://schemas.microsoft.com/office/drawing/2014/main" id="{AB6DBDD9-DD26-486B-9C63-A09989552F6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a:extLst>
                <a:ext uri="{FF2B5EF4-FFF2-40B4-BE49-F238E27FC236}">
                  <a16:creationId xmlns="" xmlns:a16="http://schemas.microsoft.com/office/drawing/2014/main" id="{F84A1551-B818-4472-BF40-40C05BF7D96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TextBox 6"/>
          <p:cNvSpPr txBox="1"/>
          <p:nvPr/>
        </p:nvSpPr>
        <p:spPr>
          <a:xfrm>
            <a:off x="448925" y="555526"/>
            <a:ext cx="8246150" cy="4339650"/>
          </a:xfrm>
          <a:prstGeom prst="rect">
            <a:avLst/>
          </a:prstGeom>
          <a:noFill/>
        </p:spPr>
        <p:txBody>
          <a:bodyPr wrap="square" rtlCol="0">
            <a:spAutoFit/>
          </a:bodyPr>
          <a:lstStyle/>
          <a:p>
            <a:r>
              <a:rPr lang="en-US" altLang="zh-CN" sz="2300" b="1" dirty="0">
                <a:latin typeface="宋体" pitchFamily="2" charset="-122"/>
              </a:rPr>
              <a:t>3</a:t>
            </a:r>
            <a:r>
              <a:rPr lang="en-US" altLang="zh-CN" sz="2300" b="1" dirty="0" smtClean="0">
                <a:latin typeface="宋体" pitchFamily="2" charset="-122"/>
              </a:rPr>
              <a:t>.</a:t>
            </a:r>
            <a:r>
              <a:rPr lang="zh-CN" altLang="en-US" sz="2300" b="1" dirty="0" smtClean="0">
                <a:latin typeface="宋体" pitchFamily="2" charset="-122"/>
              </a:rPr>
              <a:t>（</a:t>
            </a:r>
            <a:r>
              <a:rPr lang="zh-CN" altLang="en-US" sz="2300" b="1" dirty="0">
                <a:latin typeface="宋体" pitchFamily="2" charset="-122"/>
              </a:rPr>
              <a:t>中</a:t>
            </a:r>
            <a:r>
              <a:rPr lang="zh-CN" altLang="en-US" sz="2300" b="1" dirty="0" smtClean="0">
                <a:latin typeface="宋体" pitchFamily="2" charset="-122"/>
              </a:rPr>
              <a:t>考真题</a:t>
            </a:r>
            <a:r>
              <a:rPr lang="zh-CN" altLang="en-US" sz="2300" b="1" dirty="0" smtClean="0">
                <a:latin typeface="宋体" pitchFamily="2" charset="-122"/>
              </a:rPr>
              <a:t>）</a:t>
            </a:r>
            <a:r>
              <a:rPr lang="zh-CN" altLang="en-US" sz="2300" b="1" dirty="0" smtClean="0">
                <a:latin typeface="宋体" pitchFamily="2" charset="-122"/>
              </a:rPr>
              <a:t>阅读下面一段文字，完成①～</a:t>
            </a:r>
            <a:r>
              <a:rPr lang="zh-CN" altLang="en-US" sz="2300" b="1" dirty="0">
                <a:latin typeface="宋体" pitchFamily="2" charset="-122"/>
              </a:rPr>
              <a:t>③</a:t>
            </a:r>
            <a:r>
              <a:rPr lang="zh-CN" altLang="en-US" sz="2300" b="1" dirty="0" smtClean="0">
                <a:latin typeface="宋体" pitchFamily="2" charset="-122"/>
              </a:rPr>
              <a:t>题。</a:t>
            </a:r>
          </a:p>
          <a:p>
            <a:r>
              <a:rPr lang="zh-CN" altLang="en-US" sz="2300" b="1" dirty="0" smtClean="0">
                <a:latin typeface="楷体" panose="02010609060101010101" pitchFamily="49" charset="-122"/>
                <a:ea typeface="楷体" panose="02010609060101010101" pitchFamily="49" charset="-122"/>
              </a:rPr>
              <a:t>    中华民族是</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ch</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ó</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sh</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à</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zh-CN" altLang="en-US" sz="2300" b="1" dirty="0" smtClean="0">
                <a:latin typeface="楷体" panose="02010609060101010101" pitchFamily="49" charset="-122"/>
                <a:ea typeface="楷体" panose="02010609060101010101" pitchFamily="49" charset="-122"/>
              </a:rPr>
              <a:t>英雄、成就英雄</a:t>
            </a:r>
            <a:r>
              <a:rPr lang="en-US" sz="2300" b="1" u="sng" dirty="0" smtClean="0">
                <a:latin typeface="楷体" panose="02010609060101010101" pitchFamily="49" charset="-122"/>
                <a:ea typeface="楷体" panose="02010609060101010101" pitchFamily="49" charset="-122"/>
              </a:rPr>
              <a:t>   A  </a:t>
            </a:r>
            <a:r>
              <a:rPr lang="zh-CN" altLang="en-US" sz="2300" b="1" dirty="0" smtClean="0">
                <a:latin typeface="楷体" panose="02010609060101010101" pitchFamily="49" charset="-122"/>
                <a:ea typeface="楷体" panose="02010609060101010101" pitchFamily="49" charset="-122"/>
              </a:rPr>
              <a:t>英雄辈出的民族。历久弥新的英雄精神是中华民族的宝贵财富。今天，中国正发生着</a:t>
            </a:r>
            <a:r>
              <a:rPr lang="en-US" sz="2300" b="1" u="sng" dirty="0" smtClean="0">
                <a:latin typeface="楷体" panose="02010609060101010101" pitchFamily="49" charset="-122"/>
                <a:ea typeface="楷体" panose="02010609060101010101" pitchFamily="49" charset="-122"/>
              </a:rPr>
              <a:t>  B   </a:t>
            </a:r>
            <a:r>
              <a:rPr lang="zh-CN" altLang="en-US" sz="2300" b="1" dirty="0" smtClean="0">
                <a:latin typeface="楷体" panose="02010609060101010101" pitchFamily="49" charset="-122"/>
                <a:ea typeface="楷体" panose="02010609060101010101" pitchFamily="49" charset="-122"/>
              </a:rPr>
              <a:t>（日新月异</a:t>
            </a:r>
            <a:r>
              <a:rPr lang="en-US" sz="2300" b="1" dirty="0" smtClean="0">
                <a:latin typeface="楷体" panose="02010609060101010101" pitchFamily="49" charset="-122"/>
                <a:ea typeface="楷体" panose="02010609060101010101" pitchFamily="49" charset="-122"/>
              </a:rPr>
              <a:t>/</a:t>
            </a:r>
            <a:r>
              <a:rPr lang="zh-CN" altLang="en-US" sz="2300" b="1" dirty="0" smtClean="0">
                <a:latin typeface="楷体" panose="02010609060101010101" pitchFamily="49" charset="-122"/>
                <a:ea typeface="楷体" panose="02010609060101010101" pitchFamily="49" charset="-122"/>
              </a:rPr>
              <a:t>日积月累）的变化，我们比历史上任何时期都更需要英雄精神。让我们</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m</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í</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j</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ì</a:t>
            </a:r>
            <a:r>
              <a:rPr lang="zh-CN" altLang="en-US" sz="2300" b="1" dirty="0" smtClean="0">
                <a:latin typeface="楷体" panose="02010609060101010101" pitchFamily="49" charset="-122"/>
                <a:ea typeface="楷体" panose="02010609060101010101" pitchFamily="49" charset="-122"/>
              </a:rPr>
              <a:t>光辉历史，传承红色基因，从英雄身上汲取实现中华民族伟大复兴的</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p</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á</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ng</a:t>
            </a:r>
            <a:r>
              <a:rPr lang="en-US" sz="2300" b="1" dirty="0" smtClean="0">
                <a:latin typeface="汉语拼音" panose="000B0604020202020204" pitchFamily="34" charset="0"/>
                <a:ea typeface="楷体" panose="02010609060101010101" pitchFamily="49" charset="-122"/>
                <a:cs typeface="汉语拼音" panose="000B0604020202020204" pitchFamily="34" charset="0"/>
              </a:rPr>
              <a:t>   </a:t>
            </a:r>
            <a:r>
              <a:rPr lang="en-US" sz="2300" b="1" dirty="0" err="1" smtClean="0">
                <a:latin typeface="汉语拼音" panose="000B0604020202020204" pitchFamily="34" charset="0"/>
                <a:ea typeface="楷体" panose="02010609060101010101" pitchFamily="49" charset="-122"/>
                <a:cs typeface="汉语拼音" panose="000B0604020202020204" pitchFamily="34" charset="0"/>
              </a:rPr>
              <a:t>b</a:t>
            </a:r>
            <a:r>
              <a:rPr lang="en-US" altLang="zh-CN" sz="2300" b="1" dirty="0" err="1" smtClean="0">
                <a:latin typeface="汉语拼音" panose="000B0604020202020204" pitchFamily="34" charset="0"/>
                <a:ea typeface="楷体" panose="02010609060101010101" pitchFamily="49" charset="-122"/>
                <a:cs typeface="汉语拼音" panose="000B0604020202020204" pitchFamily="34" charset="0"/>
              </a:rPr>
              <a:t>ó</a:t>
            </a:r>
            <a:r>
              <a:rPr lang="zh-CN" altLang="en-US" sz="2300" b="1" dirty="0" smtClean="0">
                <a:latin typeface="汉语拼音" panose="000B0604020202020204" pitchFamily="34" charset="0"/>
                <a:ea typeface="楷体" panose="02010609060101010101" pitchFamily="49" charset="-122"/>
                <a:cs typeface="汉语拼音" panose="000B0604020202020204" pitchFamily="34" charset="0"/>
              </a:rPr>
              <a:t>力量</a:t>
            </a:r>
            <a:r>
              <a:rPr lang="zh-CN" altLang="en-US" sz="2300" b="1" dirty="0" smtClean="0">
                <a:latin typeface="楷体" panose="02010609060101010101" pitchFamily="49" charset="-122"/>
                <a:ea typeface="楷体" panose="02010609060101010101" pitchFamily="49" charset="-122"/>
              </a:rPr>
              <a:t>。</a:t>
            </a:r>
          </a:p>
          <a:p>
            <a:r>
              <a:rPr lang="zh-CN" altLang="en-US" sz="2300" b="1" dirty="0">
                <a:latin typeface="宋体" pitchFamily="2" charset="-122"/>
              </a:rPr>
              <a:t>①</a:t>
            </a:r>
            <a:r>
              <a:rPr lang="zh-CN" altLang="en-US" sz="2300" b="1" dirty="0" smtClean="0">
                <a:latin typeface="宋体" pitchFamily="2" charset="-122"/>
              </a:rPr>
              <a:t>根据拼音用正楷写出相应的汉字。</a:t>
            </a:r>
          </a:p>
          <a:p>
            <a:r>
              <a:rPr lang="zh-CN" altLang="en-US" sz="2300" b="1" dirty="0" smtClean="0">
                <a:latin typeface="宋体" pitchFamily="2" charset="-122"/>
              </a:rPr>
              <a:t>②请在</a:t>
            </a:r>
            <a:r>
              <a:rPr lang="en-US" sz="2300" b="1" dirty="0" smtClean="0">
                <a:latin typeface="宋体" pitchFamily="2" charset="-122"/>
              </a:rPr>
              <a:t>A</a:t>
            </a:r>
            <a:r>
              <a:rPr lang="zh-CN" altLang="en-US" sz="2300" b="1" dirty="0" smtClean="0">
                <a:latin typeface="宋体" pitchFamily="2" charset="-122"/>
              </a:rPr>
              <a:t>处填上恰当的标点符号。</a:t>
            </a:r>
          </a:p>
          <a:p>
            <a:r>
              <a:rPr lang="en-US" sz="2300" b="1" dirty="0" smtClean="0">
                <a:latin typeface="宋体" pitchFamily="2" charset="-122"/>
              </a:rPr>
              <a:t>A</a:t>
            </a:r>
            <a:r>
              <a:rPr lang="zh-CN" altLang="en-US" sz="2300" b="1" dirty="0" smtClean="0">
                <a:latin typeface="宋体" pitchFamily="2" charset="-122"/>
              </a:rPr>
              <a:t>处的标点符号是：</a:t>
            </a:r>
          </a:p>
          <a:p>
            <a:r>
              <a:rPr lang="zh-CN" altLang="en-US" sz="2300" b="1" dirty="0">
                <a:latin typeface="宋体" pitchFamily="2" charset="-122"/>
              </a:rPr>
              <a:t>③</a:t>
            </a:r>
            <a:r>
              <a:rPr lang="zh-CN" altLang="en-US" sz="2300" b="1" dirty="0" smtClean="0">
                <a:latin typeface="宋体" pitchFamily="2" charset="-122"/>
              </a:rPr>
              <a:t>从括号内选择恰当的词语填在</a:t>
            </a:r>
            <a:r>
              <a:rPr lang="en-US" sz="2300" b="1" dirty="0" smtClean="0">
                <a:latin typeface="宋体" pitchFamily="2" charset="-122"/>
              </a:rPr>
              <a:t>B</a:t>
            </a:r>
            <a:r>
              <a:rPr lang="zh-CN" altLang="en-US" sz="2300" b="1" dirty="0" smtClean="0">
                <a:latin typeface="宋体" pitchFamily="2" charset="-122"/>
              </a:rPr>
              <a:t>处。</a:t>
            </a:r>
          </a:p>
          <a:p>
            <a:r>
              <a:rPr lang="en-US" sz="2300" b="1" dirty="0" smtClean="0">
                <a:latin typeface="宋体" pitchFamily="2" charset="-122"/>
              </a:rPr>
              <a:t>B</a:t>
            </a:r>
            <a:r>
              <a:rPr lang="zh-CN" altLang="en-US" sz="2300" b="1" dirty="0" smtClean="0">
                <a:latin typeface="宋体" pitchFamily="2" charset="-122"/>
              </a:rPr>
              <a:t>处的词语是：</a:t>
            </a:r>
            <a:endParaRPr lang="zh-CN" altLang="en-US" sz="2300" b="1" dirty="0">
              <a:latin typeface="宋体" pitchFamily="2" charset="-122"/>
            </a:endParaRPr>
          </a:p>
        </p:txBody>
      </p:sp>
      <p:sp>
        <p:nvSpPr>
          <p:cNvPr id="8" name="矩形 7"/>
          <p:cNvSpPr/>
          <p:nvPr/>
        </p:nvSpPr>
        <p:spPr>
          <a:xfrm>
            <a:off x="5081605" y="3017614"/>
            <a:ext cx="800219" cy="461665"/>
          </a:xfrm>
          <a:prstGeom prst="rect">
            <a:avLst/>
          </a:prstGeom>
        </p:spPr>
        <p:txBody>
          <a:bodyPr wrap="none">
            <a:spAutoFit/>
          </a:bodyPr>
          <a:lstStyle/>
          <a:p>
            <a:r>
              <a:rPr lang="zh-CN" altLang="en-US" sz="2300" b="1" dirty="0" smtClean="0">
                <a:solidFill>
                  <a:srgbClr val="FF0000"/>
                </a:solidFill>
                <a:latin typeface="华文楷体" pitchFamily="2" charset="-122"/>
                <a:ea typeface="华文楷体" pitchFamily="2" charset="-122"/>
              </a:rPr>
              <a:t>崇尚</a:t>
            </a:r>
            <a:endParaRPr lang="zh-CN" altLang="en-US" sz="2300" b="1" dirty="0">
              <a:solidFill>
                <a:srgbClr val="FF0000"/>
              </a:solidFill>
              <a:latin typeface="华文楷体" pitchFamily="2" charset="-122"/>
              <a:ea typeface="华文楷体" pitchFamily="2" charset="-122"/>
            </a:endParaRPr>
          </a:p>
        </p:txBody>
      </p:sp>
      <p:sp>
        <p:nvSpPr>
          <p:cNvPr id="9" name="矩形 8"/>
          <p:cNvSpPr/>
          <p:nvPr/>
        </p:nvSpPr>
        <p:spPr>
          <a:xfrm>
            <a:off x="5938861" y="3017614"/>
            <a:ext cx="800219" cy="461665"/>
          </a:xfrm>
          <a:prstGeom prst="rect">
            <a:avLst/>
          </a:prstGeom>
        </p:spPr>
        <p:txBody>
          <a:bodyPr wrap="none">
            <a:spAutoFit/>
          </a:bodyPr>
          <a:lstStyle/>
          <a:p>
            <a:r>
              <a:rPr lang="zh-CN" altLang="en-US" sz="2300" b="1" smtClean="0">
                <a:solidFill>
                  <a:srgbClr val="FF0000"/>
                </a:solidFill>
                <a:latin typeface="华文楷体" pitchFamily="2" charset="-122"/>
                <a:ea typeface="华文楷体" pitchFamily="2" charset="-122"/>
              </a:rPr>
              <a:t>铭记</a:t>
            </a:r>
            <a:endParaRPr lang="zh-CN" altLang="en-US" sz="2300" b="1">
              <a:solidFill>
                <a:srgbClr val="FF0000"/>
              </a:solidFill>
              <a:latin typeface="华文楷体" pitchFamily="2" charset="-122"/>
              <a:ea typeface="华文楷体" pitchFamily="2" charset="-122"/>
            </a:endParaRPr>
          </a:p>
        </p:txBody>
      </p:sp>
      <p:sp>
        <p:nvSpPr>
          <p:cNvPr id="10" name="矩形 9"/>
          <p:cNvSpPr/>
          <p:nvPr/>
        </p:nvSpPr>
        <p:spPr>
          <a:xfrm>
            <a:off x="6796117" y="3017614"/>
            <a:ext cx="800219" cy="461665"/>
          </a:xfrm>
          <a:prstGeom prst="rect">
            <a:avLst/>
          </a:prstGeom>
        </p:spPr>
        <p:txBody>
          <a:bodyPr wrap="none">
            <a:spAutoFit/>
          </a:bodyPr>
          <a:lstStyle/>
          <a:p>
            <a:r>
              <a:rPr lang="zh-CN" altLang="en-US" sz="2300" b="1" smtClean="0">
                <a:solidFill>
                  <a:srgbClr val="FF0000"/>
                </a:solidFill>
                <a:latin typeface="华文楷体" pitchFamily="2" charset="-122"/>
                <a:ea typeface="华文楷体" pitchFamily="2" charset="-122"/>
              </a:rPr>
              <a:t>磅礴</a:t>
            </a:r>
            <a:endParaRPr lang="zh-CN" altLang="en-US" sz="2300" b="1">
              <a:solidFill>
                <a:srgbClr val="FF0000"/>
              </a:solidFill>
              <a:latin typeface="华文楷体" pitchFamily="2" charset="-122"/>
              <a:ea typeface="华文楷体" pitchFamily="2" charset="-122"/>
            </a:endParaRPr>
          </a:p>
        </p:txBody>
      </p:sp>
      <p:sp>
        <p:nvSpPr>
          <p:cNvPr id="12" name="矩形 11"/>
          <p:cNvSpPr/>
          <p:nvPr/>
        </p:nvSpPr>
        <p:spPr>
          <a:xfrm>
            <a:off x="2915816" y="3723878"/>
            <a:ext cx="800219" cy="461665"/>
          </a:xfrm>
          <a:prstGeom prst="rect">
            <a:avLst/>
          </a:prstGeom>
        </p:spPr>
        <p:txBody>
          <a:bodyPr wrap="none">
            <a:spAutoFit/>
          </a:bodyPr>
          <a:lstStyle/>
          <a:p>
            <a:r>
              <a:rPr lang="zh-CN" altLang="en-US" sz="2300" b="1" dirty="0" smtClean="0">
                <a:solidFill>
                  <a:srgbClr val="FF0000"/>
                </a:solidFill>
                <a:latin typeface="华文楷体" pitchFamily="2" charset="-122"/>
                <a:ea typeface="华文楷体" pitchFamily="2" charset="-122"/>
              </a:rPr>
              <a:t>顿号</a:t>
            </a:r>
            <a:endParaRPr lang="zh-CN" altLang="en-US" sz="2300" b="1" dirty="0">
              <a:solidFill>
                <a:srgbClr val="FF0000"/>
              </a:solidFill>
              <a:latin typeface="华文楷体" pitchFamily="2" charset="-122"/>
              <a:ea typeface="华文楷体" pitchFamily="2" charset="-122"/>
            </a:endParaRPr>
          </a:p>
        </p:txBody>
      </p:sp>
      <p:sp>
        <p:nvSpPr>
          <p:cNvPr id="13" name="矩形 12"/>
          <p:cNvSpPr/>
          <p:nvPr/>
        </p:nvSpPr>
        <p:spPr>
          <a:xfrm>
            <a:off x="2417093" y="4462086"/>
            <a:ext cx="1415772" cy="461665"/>
          </a:xfrm>
          <a:prstGeom prst="rect">
            <a:avLst/>
          </a:prstGeom>
        </p:spPr>
        <p:txBody>
          <a:bodyPr wrap="none">
            <a:spAutoFit/>
          </a:bodyPr>
          <a:lstStyle/>
          <a:p>
            <a:pPr lvl="0"/>
            <a:r>
              <a:rPr lang="zh-CN" altLang="en-US" sz="2300" b="1" dirty="0" smtClean="0">
                <a:solidFill>
                  <a:srgbClr val="FF0000"/>
                </a:solidFill>
                <a:latin typeface="华文楷体" pitchFamily="2" charset="-122"/>
                <a:ea typeface="华文楷体" pitchFamily="2" charset="-122"/>
              </a:rPr>
              <a:t>日新月异</a:t>
            </a:r>
            <a:endParaRPr lang="zh-CN" altLang="en-US" sz="2300" b="1" dirty="0">
              <a:solidFill>
                <a:srgbClr val="FF0000"/>
              </a:solidFill>
              <a:latin typeface="华文楷体" pitchFamily="2" charset="-122"/>
              <a:ea typeface="华文楷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组合 1">
            <a:extLst>
              <a:ext uri="{FF2B5EF4-FFF2-40B4-BE49-F238E27FC236}">
                <a16:creationId xmlns="" xmlns:a16="http://schemas.microsoft.com/office/drawing/2014/main" id="{FD713105-8BB7-4084-8468-F7A5A6311B0A}"/>
              </a:ext>
            </a:extLst>
          </p:cNvPr>
          <p:cNvGrpSpPr>
            <a:grpSpLocks/>
          </p:cNvGrpSpPr>
          <p:nvPr/>
        </p:nvGrpSpPr>
        <p:grpSpPr bwMode="auto">
          <a:xfrm>
            <a:off x="3700463" y="488950"/>
            <a:ext cx="1743075" cy="642938"/>
            <a:chOff x="3333750" y="555625"/>
            <a:chExt cx="1743075" cy="643766"/>
          </a:xfrm>
        </p:grpSpPr>
        <p:sp>
          <p:nvSpPr>
            <p:cNvPr id="7" name="圆角矩形 6">
              <a:extLst>
                <a:ext uri="{FF2B5EF4-FFF2-40B4-BE49-F238E27FC236}">
                  <a16:creationId xmlns="" xmlns:a16="http://schemas.microsoft.com/office/drawing/2014/main" id="{EBBFD0E8-8645-4625-A480-E94C3D06637E}"/>
                </a:ext>
              </a:extLst>
            </p:cNvPr>
            <p:cNvSpPr/>
            <p:nvPr/>
          </p:nvSpPr>
          <p:spPr>
            <a:xfrm rot="555800">
              <a:off x="4602162" y="673251"/>
              <a:ext cx="442913" cy="41964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a:extLst>
                <a:ext uri="{FF2B5EF4-FFF2-40B4-BE49-F238E27FC236}">
                  <a16:creationId xmlns="" xmlns:a16="http://schemas.microsoft.com/office/drawing/2014/main" id="{764EA4E5-D9AA-46FF-9A9D-EF39DA828B3E}"/>
                </a:ext>
              </a:extLst>
            </p:cNvPr>
            <p:cNvSpPr/>
            <p:nvPr/>
          </p:nvSpPr>
          <p:spPr>
            <a:xfrm rot="20470821">
              <a:off x="4197350" y="679609"/>
              <a:ext cx="442912" cy="421230"/>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 xmlns:a16="http://schemas.microsoft.com/office/drawing/2014/main" id="{CFC8EA5C-D33B-4433-96C3-6667F99AADD4}"/>
                </a:ext>
              </a:extLst>
            </p:cNvPr>
            <p:cNvSpPr/>
            <p:nvPr/>
          </p:nvSpPr>
          <p:spPr>
            <a:xfrm rot="319204">
              <a:off x="3778250" y="679609"/>
              <a:ext cx="441325" cy="421230"/>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 xmlns:a16="http://schemas.microsoft.com/office/drawing/2014/main" id="{DBD60B95-E820-48ED-96F6-6F82AF127D16}"/>
                </a:ext>
              </a:extLst>
            </p:cNvPr>
            <p:cNvSpPr/>
            <p:nvPr/>
          </p:nvSpPr>
          <p:spPr>
            <a:xfrm rot="21148334">
              <a:off x="3368675" y="687558"/>
              <a:ext cx="441325" cy="421229"/>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48140" name="矩形 1">
              <a:extLst>
                <a:ext uri="{FF2B5EF4-FFF2-40B4-BE49-F238E27FC236}">
                  <a16:creationId xmlns="" xmlns:a16="http://schemas.microsoft.com/office/drawing/2014/main" id="{7209E061-5A72-4557-8E24-BF97689BA446}"/>
                </a:ext>
              </a:extLst>
            </p:cNvPr>
            <p:cNvSpPr>
              <a:spLocks noChangeArrowheads="1"/>
            </p:cNvSpPr>
            <p:nvPr/>
          </p:nvSpPr>
          <p:spPr bwMode="auto">
            <a:xfrm>
              <a:off x="3333750" y="555625"/>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grpSp>
        <p:nvGrpSpPr>
          <p:cNvPr id="48132" name="组合 12">
            <a:extLst>
              <a:ext uri="{FF2B5EF4-FFF2-40B4-BE49-F238E27FC236}">
                <a16:creationId xmlns="" xmlns:a16="http://schemas.microsoft.com/office/drawing/2014/main" id="{617B2363-3E2B-4C5C-A673-6470AAF7FE2D}"/>
              </a:ext>
            </a:extLst>
          </p:cNvPr>
          <p:cNvGrpSpPr>
            <a:grpSpLocks/>
          </p:cNvGrpSpPr>
          <p:nvPr/>
        </p:nvGrpSpPr>
        <p:grpSpPr bwMode="auto">
          <a:xfrm>
            <a:off x="34925" y="-20638"/>
            <a:ext cx="2008188" cy="523876"/>
            <a:chOff x="70" y="-63"/>
            <a:chExt cx="3161" cy="824"/>
          </a:xfrm>
        </p:grpSpPr>
        <p:sp>
          <p:nvSpPr>
            <p:cNvPr id="48133" name="文本框 6">
              <a:extLst>
                <a:ext uri="{FF2B5EF4-FFF2-40B4-BE49-F238E27FC236}">
                  <a16:creationId xmlns="" xmlns:a16="http://schemas.microsoft.com/office/drawing/2014/main" id="{30E701BA-6CF8-470E-831E-A46A0F0F9137}"/>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a:extLst>
                <a:ext uri="{FF2B5EF4-FFF2-40B4-BE49-F238E27FC236}">
                  <a16:creationId xmlns="" xmlns:a16="http://schemas.microsoft.com/office/drawing/2014/main" id="{AF65F266-0F33-4B0C-8E51-C932FD5A35D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a:extLst>
                <a:ext uri="{FF2B5EF4-FFF2-40B4-BE49-F238E27FC236}">
                  <a16:creationId xmlns="" xmlns:a16="http://schemas.microsoft.com/office/drawing/2014/main" id="{35239470-255C-4657-AEDB-2A7CE3B6AC4D}"/>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TextBox 13"/>
          <p:cNvSpPr txBox="1"/>
          <p:nvPr/>
        </p:nvSpPr>
        <p:spPr>
          <a:xfrm>
            <a:off x="498515" y="2283718"/>
            <a:ext cx="8393965" cy="239296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30000"/>
              </a:lnSpc>
            </a:pPr>
            <a:r>
              <a:rPr lang="zh-CN" altLang="en-US" sz="2300" b="1" dirty="0" smtClean="0">
                <a:latin typeface="楷体" panose="02010609060101010101" pitchFamily="49" charset="-122"/>
                <a:ea typeface="楷体" panose="02010609060101010101" pitchFamily="49" charset="-122"/>
              </a:rPr>
              <a:t>    此时</a:t>
            </a:r>
            <a:r>
              <a:rPr lang="zh-CN" altLang="en-US" sz="2300" b="1" dirty="0">
                <a:latin typeface="楷体" panose="02010609060101010101" pitchFamily="49" charset="-122"/>
                <a:ea typeface="楷体" panose="02010609060101010101" pitchFamily="49" charset="-122"/>
              </a:rPr>
              <a:t>此刻，我们要告慰所有在南京大屠杀惨案中不幸罹难的同胞们，告慰所有在日本侵华战争中不幸死难的同胞们，告慰所有在近代以来中国抗击外来侵略中英勇牺牲的同胞们，告慰所有在为争取民族独立、人民解放和国家富强、人民幸福的伟大斗争中英勇献身的同胞们：今天的中国，已经成为一</a:t>
            </a:r>
            <a:r>
              <a:rPr lang="zh-CN" altLang="en-US" sz="2300" b="1" dirty="0" smtClean="0">
                <a:latin typeface="楷体" panose="02010609060101010101" pitchFamily="49" charset="-122"/>
                <a:ea typeface="楷体" panose="02010609060101010101" pitchFamily="49" charset="-122"/>
              </a:rPr>
              <a:t>个具</a:t>
            </a:r>
            <a:endParaRPr lang="zh-CN" altLang="en-US" sz="2300" b="1" dirty="0">
              <a:latin typeface="楷体" panose="02010609060101010101" pitchFamily="49" charset="-122"/>
              <a:ea typeface="楷体" panose="02010609060101010101" pitchFamily="49" charset="-122"/>
            </a:endParaRPr>
          </a:p>
        </p:txBody>
      </p:sp>
      <p:sp>
        <p:nvSpPr>
          <p:cNvPr id="17" name="矩形 16"/>
          <p:cNvSpPr/>
          <p:nvPr/>
        </p:nvSpPr>
        <p:spPr>
          <a:xfrm>
            <a:off x="607191" y="1101973"/>
            <a:ext cx="7929618" cy="1200329"/>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2400" b="1" dirty="0">
                <a:latin typeface="宋体" panose="02010600030101010101" pitchFamily="2" charset="-122"/>
                <a:ea typeface="宋体" panose="02010600030101010101" pitchFamily="2" charset="-122"/>
              </a:rPr>
              <a:t>在南京大屠杀死难者国家公祭仪式上的</a:t>
            </a:r>
            <a:r>
              <a:rPr lang="zh-CN" altLang="en-US" sz="2400" b="1" dirty="0" smtClean="0">
                <a:latin typeface="宋体" panose="02010600030101010101" pitchFamily="2" charset="-122"/>
                <a:ea typeface="宋体" panose="02010600030101010101" pitchFamily="2" charset="-122"/>
              </a:rPr>
              <a:t>讲话</a:t>
            </a:r>
            <a:r>
              <a:rPr lang="zh-CN" altLang="en-US" sz="2000" b="1" dirty="0" smtClean="0">
                <a:latin typeface="宋体" panose="02010600030101010101" pitchFamily="2" charset="-122"/>
                <a:ea typeface="宋体" panose="02010600030101010101" pitchFamily="2" charset="-122"/>
              </a:rPr>
              <a:t>（节选）</a:t>
            </a:r>
            <a:endParaRPr lang="zh-CN" altLang="en-US" sz="20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ea typeface="宋体" panose="02010600030101010101" pitchFamily="2" charset="-122"/>
              </a:rPr>
              <a:t>2014</a:t>
            </a:r>
            <a:r>
              <a:rPr lang="zh-CN" altLang="en-US" sz="2400" b="1" dirty="0">
                <a:latin typeface="宋体" panose="02010600030101010101" pitchFamily="2" charset="-122"/>
                <a:ea typeface="宋体" panose="02010600030101010101" pitchFamily="2" charset="-122"/>
              </a:rPr>
              <a:t>年</a:t>
            </a:r>
            <a:r>
              <a:rPr lang="en-US" altLang="zh-CN" sz="2400" b="1" dirty="0">
                <a:latin typeface="宋体" panose="02010600030101010101" pitchFamily="2" charset="-122"/>
                <a:ea typeface="宋体" panose="02010600030101010101" pitchFamily="2" charset="-122"/>
              </a:rPr>
              <a:t>12</a:t>
            </a:r>
            <a:r>
              <a:rPr lang="zh-CN" altLang="en-US" sz="2400" b="1" dirty="0">
                <a:latin typeface="宋体" panose="02010600030101010101" pitchFamily="2" charset="-122"/>
                <a:ea typeface="宋体" panose="02010600030101010101" pitchFamily="2" charset="-122"/>
              </a:rPr>
              <a:t>月</a:t>
            </a:r>
            <a:r>
              <a:rPr lang="en-US" altLang="zh-CN" sz="2400" b="1" dirty="0">
                <a:latin typeface="宋体" panose="02010600030101010101" pitchFamily="2" charset="-122"/>
                <a:ea typeface="宋体" panose="02010600030101010101" pitchFamily="2" charset="-122"/>
              </a:rPr>
              <a:t>13</a:t>
            </a:r>
            <a:r>
              <a:rPr lang="zh-CN" altLang="en-US" sz="2400" b="1" dirty="0">
                <a:latin typeface="宋体" panose="02010600030101010101" pitchFamily="2" charset="-122"/>
                <a:ea typeface="宋体" panose="02010600030101010101" pitchFamily="2" charset="-122"/>
              </a:rPr>
              <a:t>日，上午</a:t>
            </a:r>
            <a:r>
              <a:rPr lang="zh-CN" altLang="en-US" sz="2400" b="1" dirty="0" smtClean="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pPr algn="ctr"/>
            <a:r>
              <a:rPr lang="zh-CN" altLang="en-US" sz="2400" b="1" dirty="0">
                <a:latin typeface="宋体" panose="02010600030101010101" pitchFamily="2" charset="-122"/>
                <a:ea typeface="宋体" panose="02010600030101010101" pitchFamily="2" charset="-122"/>
              </a:rPr>
              <a:t>习近平</a:t>
            </a:r>
            <a:endParaRPr lang="zh-CN" altLang="en-US" sz="24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5">
            <a:extLst>
              <a:ext uri="{FF2B5EF4-FFF2-40B4-BE49-F238E27FC236}">
                <a16:creationId xmlns="" xmlns:a16="http://schemas.microsoft.com/office/drawing/2014/main" id="{455F1759-AA82-4526-B0B8-51742B85D82A}"/>
              </a:ext>
            </a:extLst>
          </p:cNvPr>
          <p:cNvSpPr>
            <a:spLocks noChangeArrowheads="1"/>
          </p:cNvSpPr>
          <p:nvPr/>
        </p:nvSpPr>
        <p:spPr bwMode="auto">
          <a:xfrm>
            <a:off x="323529" y="1347614"/>
            <a:ext cx="8280919" cy="32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600" b="1" dirty="0" smtClean="0">
                <a:latin typeface="宋体" panose="02010600030101010101" pitchFamily="2" charset="-122"/>
              </a:rPr>
              <a:t>新闻评论</a:t>
            </a:r>
            <a:endParaRPr lang="en-US" altLang="zh-CN" sz="2600" b="1" dirty="0" smtClean="0">
              <a:latin typeface="宋体" panose="02010600030101010101" pitchFamily="2" charset="-122"/>
            </a:endParaRPr>
          </a:p>
          <a:p>
            <a:pPr>
              <a:lnSpc>
                <a:spcPct val="130000"/>
              </a:lnSpc>
            </a:pPr>
            <a:r>
              <a:rPr lang="zh-CN" altLang="en-US" sz="2600" b="1" dirty="0" smtClean="0">
                <a:latin typeface="楷体" panose="02010609060101010101" pitchFamily="49" charset="-122"/>
                <a:ea typeface="楷体" panose="02010609060101010101" pitchFamily="49" charset="-122"/>
              </a:rPr>
              <a:t>    新闻评论就是对当前发生的新闻及其新闻中的事实或者新闻中表现出的乃至隐藏的问题</a:t>
            </a:r>
            <a:r>
              <a:rPr lang="zh-CN" altLang="en-US" sz="2600" b="1" dirty="0">
                <a:latin typeface="楷体" panose="02010609060101010101" pitchFamily="49" charset="-122"/>
                <a:ea typeface="楷体" panose="02010609060101010101" pitchFamily="49" charset="-122"/>
              </a:rPr>
              <a:t>，作者发表自己</a:t>
            </a:r>
            <a:r>
              <a:rPr lang="zh-CN" altLang="en-US" sz="2600" b="1" dirty="0" smtClean="0">
                <a:latin typeface="楷体" panose="02010609060101010101" pitchFamily="49" charset="-122"/>
                <a:ea typeface="楷体" panose="02010609060101010101" pitchFamily="49" charset="-122"/>
              </a:rPr>
              <a:t>的见解，或者归纳、整理出新的结论</a:t>
            </a:r>
            <a:r>
              <a:rPr lang="zh-CN" altLang="en-US" sz="2600" b="1" dirty="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观点。简单地说，就是评说一件事情、一个问题，或者几件事情、几个问题。</a:t>
            </a:r>
            <a:endParaRPr lang="zh-CN" altLang="en-US" sz="2600" b="1" dirty="0">
              <a:latin typeface="楷体" panose="02010609060101010101" pitchFamily="49" charset="-122"/>
              <a:ea typeface="楷体" panose="02010609060101010101" pitchFamily="49" charset="-122"/>
            </a:endParaRPr>
          </a:p>
        </p:txBody>
      </p:sp>
      <p:grpSp>
        <p:nvGrpSpPr>
          <p:cNvPr id="2" name="组合 2">
            <a:extLst>
              <a:ext uri="{FF2B5EF4-FFF2-40B4-BE49-F238E27FC236}">
                <a16:creationId xmlns="" xmlns:a16="http://schemas.microsoft.com/office/drawing/2014/main" id="{FE15A69F-344E-4ED9-A964-E03DF21B76FB}"/>
              </a:ext>
            </a:extLst>
          </p:cNvPr>
          <p:cNvGrpSpPr>
            <a:grpSpLocks/>
          </p:cNvGrpSpPr>
          <p:nvPr/>
        </p:nvGrpSpPr>
        <p:grpSpPr bwMode="auto">
          <a:xfrm>
            <a:off x="3275806" y="714362"/>
            <a:ext cx="2592388" cy="566737"/>
            <a:chOff x="2843213" y="700088"/>
            <a:chExt cx="2592387" cy="566737"/>
          </a:xfrm>
        </p:grpSpPr>
        <p:sp>
          <p:nvSpPr>
            <p:cNvPr id="9" name="圆角矩形 8">
              <a:extLst>
                <a:ext uri="{FF2B5EF4-FFF2-40B4-BE49-F238E27FC236}">
                  <a16:creationId xmlns="" xmlns:a16="http://schemas.microsoft.com/office/drawing/2014/main" id="{7B94AB69-066C-4AF5-8916-DF6C52A0EF3E}"/>
                </a:ext>
              </a:extLst>
            </p:cNvPr>
            <p:cNvSpPr/>
            <p:nvPr/>
          </p:nvSpPr>
          <p:spPr>
            <a:xfrm rot="530343">
              <a:off x="4935537" y="817563"/>
              <a:ext cx="441325" cy="419100"/>
            </a:xfrm>
            <a:prstGeom prst="roundRect">
              <a:avLst/>
            </a:prstGeom>
            <a:solidFill>
              <a:schemeClr val="tx2">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a:extLst>
                <a:ext uri="{FF2B5EF4-FFF2-40B4-BE49-F238E27FC236}">
                  <a16:creationId xmlns="" xmlns:a16="http://schemas.microsoft.com/office/drawing/2014/main" id="{9F9C60B6-E896-4C3F-8370-71118A0CCA2C}"/>
                </a:ext>
              </a:extLst>
            </p:cNvPr>
            <p:cNvSpPr/>
            <p:nvPr/>
          </p:nvSpPr>
          <p:spPr>
            <a:xfrm rot="21283839">
              <a:off x="4514850" y="817563"/>
              <a:ext cx="441325" cy="419100"/>
            </a:xfrm>
            <a:prstGeom prst="roundRect">
              <a:avLst/>
            </a:prstGeom>
            <a:solidFill>
              <a:schemeClr val="accent2">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a:extLst>
                <a:ext uri="{FF2B5EF4-FFF2-40B4-BE49-F238E27FC236}">
                  <a16:creationId xmlns="" xmlns:a16="http://schemas.microsoft.com/office/drawing/2014/main" id="{5105E732-9416-47B6-8DF5-534E3FC7D91E}"/>
                </a:ext>
              </a:extLst>
            </p:cNvPr>
            <p:cNvSpPr/>
            <p:nvPr/>
          </p:nvSpPr>
          <p:spPr>
            <a:xfrm rot="555800">
              <a:off x="4068763" y="817563"/>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a:extLst>
                <a:ext uri="{FF2B5EF4-FFF2-40B4-BE49-F238E27FC236}">
                  <a16:creationId xmlns="" xmlns:a16="http://schemas.microsoft.com/office/drawing/2014/main" id="{E6B1CF62-780A-43C3-A819-254D18EC2313}"/>
                </a:ext>
              </a:extLst>
            </p:cNvPr>
            <p:cNvSpPr/>
            <p:nvPr/>
          </p:nvSpPr>
          <p:spPr>
            <a:xfrm rot="20470821">
              <a:off x="3706813" y="8239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a:extLst>
                <a:ext uri="{FF2B5EF4-FFF2-40B4-BE49-F238E27FC236}">
                  <a16:creationId xmlns="" xmlns:a16="http://schemas.microsoft.com/office/drawing/2014/main" id="{5AE9229D-F6A0-4109-B61A-23297845806E}"/>
                </a:ext>
              </a:extLst>
            </p:cNvPr>
            <p:cNvSpPr/>
            <p:nvPr/>
          </p:nvSpPr>
          <p:spPr>
            <a:xfrm rot="319204">
              <a:off x="3287713" y="8239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 name="圆角矩形 13">
              <a:extLst>
                <a:ext uri="{FF2B5EF4-FFF2-40B4-BE49-F238E27FC236}">
                  <a16:creationId xmlns="" xmlns:a16="http://schemas.microsoft.com/office/drawing/2014/main" id="{9BD91858-4EA9-4AEA-95DF-A1E8BF1A7872}"/>
                </a:ext>
              </a:extLst>
            </p:cNvPr>
            <p:cNvSpPr/>
            <p:nvPr/>
          </p:nvSpPr>
          <p:spPr>
            <a:xfrm rot="21148334">
              <a:off x="2878138" y="8318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278" name="矩形 1">
              <a:extLst>
                <a:ext uri="{FF2B5EF4-FFF2-40B4-BE49-F238E27FC236}">
                  <a16:creationId xmlns="" xmlns:a16="http://schemas.microsoft.com/office/drawing/2014/main" id="{C80BE64F-2501-4ADA-A6CF-7D3B163FEEE2}"/>
                </a:ext>
              </a:extLst>
            </p:cNvPr>
            <p:cNvSpPr>
              <a:spLocks noChangeArrowheads="1"/>
            </p:cNvSpPr>
            <p:nvPr/>
          </p:nvSpPr>
          <p:spPr bwMode="auto">
            <a:xfrm>
              <a:off x="2843213" y="700088"/>
              <a:ext cx="2592387"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lnSpc>
                  <a:spcPts val="4300"/>
                </a:lnSpc>
              </a:pPr>
              <a:r>
                <a:rPr lang="zh-CN" altLang="en-US" sz="2800" b="1" dirty="0" smtClean="0">
                  <a:solidFill>
                    <a:schemeClr val="bg1"/>
                  </a:solidFill>
                  <a:latin typeface="楷体" panose="02010609060101010101" pitchFamily="49" charset="-122"/>
                  <a:ea typeface="楷体" panose="02010609060101010101" pitchFamily="49" charset="-122"/>
                </a:rPr>
                <a:t>新闻</a:t>
              </a:r>
              <a:r>
                <a:rPr lang="zh-CN" altLang="en-US" sz="2800" b="1" dirty="0">
                  <a:solidFill>
                    <a:schemeClr val="bg1"/>
                  </a:solidFill>
                  <a:latin typeface="楷体" panose="02010609060101010101" pitchFamily="49" charset="-122"/>
                  <a:ea typeface="楷体" panose="02010609060101010101" pitchFamily="49" charset="-122"/>
                </a:rPr>
                <a:t>基本</a:t>
              </a:r>
              <a:r>
                <a:rPr lang="zh-CN" altLang="en-US" sz="2800" b="1" dirty="0" smtClean="0">
                  <a:solidFill>
                    <a:schemeClr val="bg1"/>
                  </a:solidFill>
                  <a:latin typeface="楷体" panose="02010609060101010101" pitchFamily="49" charset="-122"/>
                  <a:ea typeface="楷体" panose="02010609060101010101" pitchFamily="49" charset="-122"/>
                </a:rPr>
                <a:t>常识</a:t>
              </a:r>
              <a:endParaRPr lang="zh-CN" altLang="en-US" sz="2800" b="1" dirty="0">
                <a:solidFill>
                  <a:schemeClr val="bg1"/>
                </a:solidFill>
                <a:latin typeface="楷体" panose="02010609060101010101" pitchFamily="49" charset="-122"/>
                <a:ea typeface="楷体" panose="02010609060101010101" pitchFamily="49" charset="-122"/>
              </a:endParaRPr>
            </a:p>
          </p:txBody>
        </p:sp>
      </p:grpSp>
      <p:grpSp>
        <p:nvGrpSpPr>
          <p:cNvPr id="11268" name="组合 8">
            <a:extLst>
              <a:ext uri="{FF2B5EF4-FFF2-40B4-BE49-F238E27FC236}">
                <a16:creationId xmlns="" xmlns:a16="http://schemas.microsoft.com/office/drawing/2014/main" id="{38BEF4DE-218D-4E8F-A40A-0ACA525434D8}"/>
              </a:ext>
            </a:extLst>
          </p:cNvPr>
          <p:cNvGrpSpPr>
            <a:grpSpLocks/>
          </p:cNvGrpSpPr>
          <p:nvPr/>
        </p:nvGrpSpPr>
        <p:grpSpPr bwMode="auto">
          <a:xfrm>
            <a:off x="1588" y="-20638"/>
            <a:ext cx="2006600" cy="523876"/>
            <a:chOff x="70" y="-63"/>
            <a:chExt cx="3161" cy="824"/>
          </a:xfrm>
        </p:grpSpPr>
        <p:sp>
          <p:nvSpPr>
            <p:cNvPr id="11269" name="文本框 6">
              <a:extLst>
                <a:ext uri="{FF2B5EF4-FFF2-40B4-BE49-F238E27FC236}">
                  <a16:creationId xmlns="" xmlns:a16="http://schemas.microsoft.com/office/drawing/2014/main" id="{717A070C-BCC7-4964-888E-08C839B68DDC}"/>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1" name="直线连接符 9">
              <a:extLst>
                <a:ext uri="{FF2B5EF4-FFF2-40B4-BE49-F238E27FC236}">
                  <a16:creationId xmlns="" xmlns:a16="http://schemas.microsoft.com/office/drawing/2014/main" id="{2ECB1262-CF95-49A3-86AE-1D7D50481BD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 xmlns:a16="http://schemas.microsoft.com/office/drawing/2014/main" id="{72812973-44A8-4A70-9DD0-E77A61559A5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5" name="组合 12">
            <a:extLst>
              <a:ext uri="{FF2B5EF4-FFF2-40B4-BE49-F238E27FC236}">
                <a16:creationId xmlns="" xmlns:a16="http://schemas.microsoft.com/office/drawing/2014/main" id="{BE307A93-3F88-444A-9C29-53DEA93FAE42}"/>
              </a:ext>
            </a:extLst>
          </p:cNvPr>
          <p:cNvGrpSpPr>
            <a:grpSpLocks/>
          </p:cNvGrpSpPr>
          <p:nvPr/>
        </p:nvGrpSpPr>
        <p:grpSpPr bwMode="auto">
          <a:xfrm>
            <a:off x="34925" y="-20638"/>
            <a:ext cx="2008188" cy="523876"/>
            <a:chOff x="70" y="-63"/>
            <a:chExt cx="3161" cy="824"/>
          </a:xfrm>
        </p:grpSpPr>
        <p:sp>
          <p:nvSpPr>
            <p:cNvPr id="49156" name="文本框 6">
              <a:extLst>
                <a:ext uri="{FF2B5EF4-FFF2-40B4-BE49-F238E27FC236}">
                  <a16:creationId xmlns="" xmlns:a16="http://schemas.microsoft.com/office/drawing/2014/main" id="{344D2B77-A39D-46AD-89CE-9CD23C19B3FA}"/>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拓展探究</a:t>
              </a:r>
            </a:p>
          </p:txBody>
        </p:sp>
        <p:cxnSp>
          <p:nvCxnSpPr>
            <p:cNvPr id="8" name="直线连接符 9">
              <a:extLst>
                <a:ext uri="{FF2B5EF4-FFF2-40B4-BE49-F238E27FC236}">
                  <a16:creationId xmlns="" xmlns:a16="http://schemas.microsoft.com/office/drawing/2014/main" id="{49709E28-E952-4E68-9DE8-D1972C109037}"/>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a:extLst>
                <a:ext uri="{FF2B5EF4-FFF2-40B4-BE49-F238E27FC236}">
                  <a16:creationId xmlns="" xmlns:a16="http://schemas.microsoft.com/office/drawing/2014/main" id="{3BA9D054-092F-4300-87BA-A3F0CBE4D8A4}"/>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7" name="矩形 6"/>
          <p:cNvSpPr/>
          <p:nvPr/>
        </p:nvSpPr>
        <p:spPr>
          <a:xfrm>
            <a:off x="483219" y="707082"/>
            <a:ext cx="8177562" cy="3914918"/>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20000"/>
              </a:lnSpc>
            </a:pPr>
            <a:r>
              <a:rPr lang="zh-CN" altLang="en-US" sz="2300" b="1" dirty="0" smtClean="0">
                <a:latin typeface="楷体" panose="02010609060101010101" pitchFamily="49" charset="-122"/>
                <a:ea typeface="楷体" panose="02010609060101010101" pitchFamily="49" charset="-122"/>
              </a:rPr>
              <a:t>有</a:t>
            </a:r>
            <a:r>
              <a:rPr lang="zh-CN" altLang="en-US" sz="2300" b="1" dirty="0">
                <a:latin typeface="楷体" panose="02010609060101010101" pitchFamily="49" charset="-122"/>
                <a:ea typeface="楷体" panose="02010609060101010101" pitchFamily="49" charset="-122"/>
              </a:rPr>
              <a:t>保卫人民和平生活坚强能力的伟大国家，中华民族任人宰割、饱受欺凌的时代已经一去不复返了，中国人民正在意气风发地沿着中国特色社会主义道路，为实现“两个一百年”奋斗目标、实现中华民族伟大复兴的中国梦而奋斗。中华民族的发展前景无比光明。</a:t>
            </a:r>
          </a:p>
          <a:p>
            <a:pPr>
              <a:lnSpc>
                <a:spcPct val="120000"/>
              </a:lnSpc>
            </a:pPr>
            <a:r>
              <a:rPr lang="zh-CN" altLang="en-US" sz="2300" b="1" dirty="0" smtClean="0">
                <a:latin typeface="楷体" panose="02010609060101010101" pitchFamily="49" charset="-122"/>
                <a:ea typeface="楷体" panose="02010609060101010101" pitchFamily="49" charset="-122"/>
              </a:rPr>
              <a:t>    此时</a:t>
            </a:r>
            <a:r>
              <a:rPr lang="zh-CN" altLang="en-US" sz="2300" b="1" dirty="0">
                <a:latin typeface="楷体" panose="02010609060101010101" pitchFamily="49" charset="-122"/>
                <a:ea typeface="楷体" panose="02010609060101010101" pitchFamily="49" charset="-122"/>
              </a:rPr>
              <a:t>此刻，中国人民也要庄严昭告国际社会：今天的中国，是世界和平的坚决倡导者和有力捍卫者，中国人民将坚定不移维护人类和平与发展的崇高事业，愿同各国人民真诚团结起来，为建设一个持久和平、共同繁荣的世界而携手努力！</a:t>
            </a:r>
            <a:endParaRPr lang="zh-CN" altLang="en-US" sz="23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a:extLst>
              <a:ext uri="{FF2B5EF4-FFF2-40B4-BE49-F238E27FC236}">
                <a16:creationId xmlns="" xmlns:a16="http://schemas.microsoft.com/office/drawing/2014/main" id="{22C5B461-C00A-4BE2-9682-B7E72E664FAF}"/>
              </a:ext>
            </a:extLst>
          </p:cNvPr>
          <p:cNvSpPr txBox="1">
            <a:spLocks noChangeArrowheads="1"/>
          </p:cNvSpPr>
          <p:nvPr/>
        </p:nvSpPr>
        <p:spPr bwMode="auto">
          <a:xfrm>
            <a:off x="1456752" y="1575134"/>
            <a:ext cx="7363720"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1200"/>
              </a:spcBef>
            </a:pPr>
            <a:r>
              <a:rPr lang="zh-CN" altLang="en-US" sz="2800" b="1" dirty="0" smtClean="0">
                <a:latin typeface="楷体" panose="02010609060101010101" pitchFamily="49" charset="-122"/>
                <a:ea typeface="楷体" panose="02010609060101010101" pitchFamily="49" charset="-122"/>
              </a:rPr>
              <a:t>    让我们拿起手中的笔，办一期以“勿忘国耻，强我中华”为主题的手抄报吧！</a:t>
            </a:r>
            <a:endParaRPr lang="zh-CN" altLang="en-US" sz="2800" b="1" dirty="0">
              <a:latin typeface="楷体" panose="02010609060101010101" pitchFamily="49" charset="-122"/>
              <a:ea typeface="楷体" panose="02010609060101010101" pitchFamily="49" charset="-122"/>
            </a:endParaRPr>
          </a:p>
        </p:txBody>
      </p:sp>
      <p:grpSp>
        <p:nvGrpSpPr>
          <p:cNvPr id="58371" name="组合 8">
            <a:extLst>
              <a:ext uri="{FF2B5EF4-FFF2-40B4-BE49-F238E27FC236}">
                <a16:creationId xmlns="" xmlns:a16="http://schemas.microsoft.com/office/drawing/2014/main" id="{5EF2D20A-CC2E-42C8-8C0D-592F45652FEF}"/>
              </a:ext>
            </a:extLst>
          </p:cNvPr>
          <p:cNvGrpSpPr>
            <a:grpSpLocks/>
          </p:cNvGrpSpPr>
          <p:nvPr/>
        </p:nvGrpSpPr>
        <p:grpSpPr bwMode="auto">
          <a:xfrm>
            <a:off x="34925" y="-20638"/>
            <a:ext cx="2008188" cy="523876"/>
            <a:chOff x="70" y="-63"/>
            <a:chExt cx="3161" cy="824"/>
          </a:xfrm>
        </p:grpSpPr>
        <p:sp>
          <p:nvSpPr>
            <p:cNvPr id="58372" name="文本框 6">
              <a:extLst>
                <a:ext uri="{FF2B5EF4-FFF2-40B4-BE49-F238E27FC236}">
                  <a16:creationId xmlns="" xmlns:a16="http://schemas.microsoft.com/office/drawing/2014/main" id="{4E495424-7172-4A8E-8111-F1F3412B2A5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课下作业</a:t>
              </a:r>
            </a:p>
          </p:txBody>
        </p:sp>
        <p:cxnSp>
          <p:nvCxnSpPr>
            <p:cNvPr id="10" name="直线连接符 9">
              <a:extLst>
                <a:ext uri="{FF2B5EF4-FFF2-40B4-BE49-F238E27FC236}">
                  <a16:creationId xmlns="" xmlns:a16="http://schemas.microsoft.com/office/drawing/2014/main" id="{3A3EA817-506C-4AAC-AA8D-128AD5FBB6D4}"/>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5D020965-A812-4111-9B14-37D8B1A5C835}"/>
                </a:ext>
              </a:extLst>
            </p:cNvPr>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pic>
        <p:nvPicPr>
          <p:cNvPr id="7"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35125"/>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9394" name="文本框 3">
            <a:extLst>
              <a:ext uri="{FF2B5EF4-FFF2-40B4-BE49-F238E27FC236}">
                <a16:creationId xmlns="" xmlns:a16="http://schemas.microsoft.com/office/drawing/2014/main" id="{5AF610BF-FBD7-40F7-8ACA-F617CF6E358C}"/>
              </a:ext>
            </a:extLst>
          </p:cNvPr>
          <p:cNvSpPr txBox="1">
            <a:spLocks noChangeArrowheads="1"/>
          </p:cNvSpPr>
          <p:nvPr/>
        </p:nvSpPr>
        <p:spPr bwMode="auto">
          <a:xfrm>
            <a:off x="652463" y="1419225"/>
            <a:ext cx="78327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a:solidFill>
                  <a:schemeClr val="tx1"/>
                </a:solidFill>
                <a:latin typeface="Arial" panose="020B0604020202020204" pitchFamily="34" charset="0"/>
                <a:ea typeface="宋体" panose="02010600030101010101" pitchFamily="2" charset="-122"/>
              </a:defRPr>
            </a:lvl1pPr>
            <a:lvl2pPr marL="742950" indent="-285750" defTabSz="685800" eaLnBrk="0" hangingPunct="0">
              <a:defRPr>
                <a:solidFill>
                  <a:schemeClr val="tx1"/>
                </a:solidFill>
                <a:latin typeface="Arial" panose="020B0604020202020204" pitchFamily="34" charset="0"/>
                <a:ea typeface="宋体" panose="02010600030101010101" pitchFamily="2" charset="-122"/>
              </a:defRPr>
            </a:lvl2pPr>
            <a:lvl3pPr marL="1143000" indent="-228600" defTabSz="685800" eaLnBrk="0" hangingPunct="0">
              <a:defRPr>
                <a:solidFill>
                  <a:schemeClr val="tx1"/>
                </a:solidFill>
                <a:latin typeface="Arial" panose="020B0604020202020204" pitchFamily="34" charset="0"/>
                <a:ea typeface="宋体" panose="02010600030101010101" pitchFamily="2" charset="-122"/>
              </a:defRPr>
            </a:lvl3pPr>
            <a:lvl4pPr marL="1600200" indent="-228600" defTabSz="685800" eaLnBrk="0" hangingPunct="0">
              <a:defRPr>
                <a:solidFill>
                  <a:schemeClr val="tx1"/>
                </a:solidFill>
                <a:latin typeface="Arial" panose="020B0604020202020204" pitchFamily="34" charset="0"/>
                <a:ea typeface="宋体" panose="02010600030101010101" pitchFamily="2" charset="-122"/>
              </a:defRPr>
            </a:lvl4pPr>
            <a:lvl5pPr marL="2057400" indent="-228600" defTabSz="685800" eaLnBrk="0" hangingPunct="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dirty="0">
                <a:solidFill>
                  <a:srgbClr val="FF6600"/>
                </a:solidFill>
                <a:latin typeface="宋体" panose="02010600030101010101" pitchFamily="2" charset="-122"/>
                <a:cs typeface="Xingkai SC"/>
              </a:rPr>
              <a:t>七彩课堂  伴你成长</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矩形 5">
            <a:extLst>
              <a:ext uri="{FF2B5EF4-FFF2-40B4-BE49-F238E27FC236}">
                <a16:creationId xmlns="" xmlns:a16="http://schemas.microsoft.com/office/drawing/2014/main" id="{B7D598B3-83B7-4C65-944E-BC21B1C4B674}"/>
              </a:ext>
            </a:extLst>
          </p:cNvPr>
          <p:cNvSpPr>
            <a:spLocks noChangeArrowheads="1"/>
          </p:cNvSpPr>
          <p:nvPr/>
        </p:nvSpPr>
        <p:spPr bwMode="auto">
          <a:xfrm>
            <a:off x="3029243" y="680378"/>
            <a:ext cx="30855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dirty="0" smtClean="0">
                <a:latin typeface="宋体" panose="02010600030101010101" pitchFamily="2" charset="-122"/>
              </a:rPr>
              <a:t>新闻评论的</a:t>
            </a:r>
            <a:r>
              <a:rPr lang="zh-CN" altLang="en-US" sz="2800" b="1" dirty="0">
                <a:latin typeface="宋体" panose="02010600030101010101" pitchFamily="2" charset="-122"/>
              </a:rPr>
              <a:t>特点</a:t>
            </a:r>
            <a:endParaRPr lang="en-US" altLang="zh-CN" sz="2800" b="1" dirty="0">
              <a:latin typeface="宋体" panose="02010600030101010101" pitchFamily="2" charset="-122"/>
            </a:endParaRPr>
          </a:p>
        </p:txBody>
      </p:sp>
      <p:sp>
        <p:nvSpPr>
          <p:cNvPr id="12293" name="矩形 16">
            <a:extLst>
              <a:ext uri="{FF2B5EF4-FFF2-40B4-BE49-F238E27FC236}">
                <a16:creationId xmlns="" xmlns:a16="http://schemas.microsoft.com/office/drawing/2014/main" id="{5D358ECF-53A2-4028-A34D-0D4804C1FF9D}"/>
              </a:ext>
            </a:extLst>
          </p:cNvPr>
          <p:cNvSpPr>
            <a:spLocks noChangeArrowheads="1"/>
          </p:cNvSpPr>
          <p:nvPr/>
        </p:nvSpPr>
        <p:spPr bwMode="auto">
          <a:xfrm>
            <a:off x="611560" y="1347614"/>
            <a:ext cx="7920880" cy="32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00" b="1" dirty="0" smtClean="0">
                <a:latin typeface="楷体" panose="02010609060101010101" pitchFamily="49" charset="-122"/>
                <a:ea typeface="楷体" panose="02010609060101010101" pitchFamily="49" charset="-122"/>
              </a:rPr>
              <a:t>    新闻评论一般具有时效性、针对性、准确性、说理性和思想性的特点，也就是：</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zh-CN" altLang="en-US" sz="2600" b="1" dirty="0" smtClean="0">
                <a:latin typeface="楷体" panose="02010609060101010101" pitchFamily="49" charset="-122"/>
                <a:ea typeface="楷体" panose="02010609060101010101" pitchFamily="49" charset="-122"/>
              </a:rPr>
              <a:t>    ①因时而评，新闻性强；</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en-US" altLang="zh-CN" sz="2600" b="1" dirty="0">
                <a:latin typeface="楷体" panose="02010609060101010101" pitchFamily="49" charset="-122"/>
                <a:ea typeface="楷体" panose="02010609060101010101" pitchFamily="49" charset="-122"/>
              </a:rPr>
              <a:t> </a:t>
            </a: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②缘事而发，寓理于事；</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zh-CN" altLang="en-US" sz="2600" b="1" dirty="0" smtClean="0">
                <a:latin typeface="楷体" panose="02010609060101010101" pitchFamily="49" charset="-122"/>
                <a:ea typeface="楷体" panose="02010609060101010101" pitchFamily="49" charset="-122"/>
              </a:rPr>
              <a:t>    ③内容贴近，题材广泛；</a:t>
            </a:r>
            <a:endParaRPr lang="en-US" altLang="zh-CN" sz="2600" b="1" dirty="0" smtClean="0">
              <a:latin typeface="楷体" panose="02010609060101010101" pitchFamily="49" charset="-122"/>
              <a:ea typeface="楷体" panose="02010609060101010101" pitchFamily="49" charset="-122"/>
            </a:endParaRPr>
          </a:p>
          <a:p>
            <a:pPr eaLnBrk="1" hangingPunct="1">
              <a:lnSpc>
                <a:spcPct val="130000"/>
              </a:lnSpc>
            </a:pPr>
            <a:r>
              <a:rPr lang="en-US" altLang="zh-CN" sz="2600" b="1" dirty="0">
                <a:latin typeface="楷体" panose="02010609060101010101" pitchFamily="49" charset="-122"/>
                <a:ea typeface="楷体" panose="02010609060101010101" pitchFamily="49" charset="-122"/>
              </a:rPr>
              <a:t> </a:t>
            </a:r>
            <a:r>
              <a:rPr lang="en-US" altLang="zh-CN" sz="2600" b="1" dirty="0" smtClean="0">
                <a:latin typeface="楷体" panose="02010609060101010101" pitchFamily="49" charset="-122"/>
                <a:ea typeface="楷体" panose="02010609060101010101" pitchFamily="49" charset="-122"/>
              </a:rPr>
              <a:t>   </a:t>
            </a:r>
            <a:r>
              <a:rPr lang="zh-CN" altLang="en-US" sz="2600" b="1" dirty="0" smtClean="0">
                <a:latin typeface="楷体" panose="02010609060101010101" pitchFamily="49" charset="-122"/>
                <a:ea typeface="楷体" panose="02010609060101010101" pitchFamily="49" charset="-122"/>
              </a:rPr>
              <a:t>④大众视角，公民写作。</a:t>
            </a:r>
            <a:endParaRPr lang="zh-CN" altLang="en-US" sz="2600" b="1" dirty="0">
              <a:latin typeface="楷体" panose="02010609060101010101" pitchFamily="49" charset="-122"/>
              <a:ea typeface="楷体" panose="02010609060101010101" pitchFamily="49" charset="-122"/>
            </a:endParaRPr>
          </a:p>
        </p:txBody>
      </p:sp>
      <p:grpSp>
        <p:nvGrpSpPr>
          <p:cNvPr id="3" name="组合 8">
            <a:extLst>
              <a:ext uri="{FF2B5EF4-FFF2-40B4-BE49-F238E27FC236}">
                <a16:creationId xmlns="" xmlns:a16="http://schemas.microsoft.com/office/drawing/2014/main" id="{3AE50E89-DB9F-433C-A30F-2DB4E2412E79}"/>
              </a:ext>
            </a:extLst>
          </p:cNvPr>
          <p:cNvGrpSpPr>
            <a:grpSpLocks/>
          </p:cNvGrpSpPr>
          <p:nvPr/>
        </p:nvGrpSpPr>
        <p:grpSpPr bwMode="auto">
          <a:xfrm>
            <a:off x="1588" y="-20638"/>
            <a:ext cx="2006600" cy="523876"/>
            <a:chOff x="70" y="-63"/>
            <a:chExt cx="3161" cy="824"/>
          </a:xfrm>
        </p:grpSpPr>
        <p:sp>
          <p:nvSpPr>
            <p:cNvPr id="12294" name="文本框 6">
              <a:extLst>
                <a:ext uri="{FF2B5EF4-FFF2-40B4-BE49-F238E27FC236}">
                  <a16:creationId xmlns="" xmlns:a16="http://schemas.microsoft.com/office/drawing/2014/main" id="{B682C172-8350-4B89-90B9-0154EB410A4B}"/>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2" name="直线连接符 9">
              <a:extLst>
                <a:ext uri="{FF2B5EF4-FFF2-40B4-BE49-F238E27FC236}">
                  <a16:creationId xmlns="" xmlns:a16="http://schemas.microsoft.com/office/drawing/2014/main" id="{BEC414D7-612C-4868-A6BA-191D9FF199B6}"/>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a:extLst>
                <a:ext uri="{FF2B5EF4-FFF2-40B4-BE49-F238E27FC236}">
                  <a16:creationId xmlns="" xmlns:a16="http://schemas.microsoft.com/office/drawing/2014/main" id="{5314C8F5-3C48-4C74-92FF-99BA308AEEE6}"/>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组合 1">
            <a:extLst>
              <a:ext uri="{FF2B5EF4-FFF2-40B4-BE49-F238E27FC236}">
                <a16:creationId xmlns="" xmlns:a16="http://schemas.microsoft.com/office/drawing/2014/main" id="{95F5237B-8CC7-46AF-BF0B-BAC624C666BC}"/>
              </a:ext>
            </a:extLst>
          </p:cNvPr>
          <p:cNvGrpSpPr>
            <a:grpSpLocks/>
          </p:cNvGrpSpPr>
          <p:nvPr/>
        </p:nvGrpSpPr>
        <p:grpSpPr bwMode="auto">
          <a:xfrm>
            <a:off x="3700463" y="699542"/>
            <a:ext cx="1743075" cy="566737"/>
            <a:chOff x="3333750" y="598488"/>
            <a:chExt cx="1743075" cy="566502"/>
          </a:xfrm>
        </p:grpSpPr>
        <p:sp>
          <p:nvSpPr>
            <p:cNvPr id="15" name="圆角矩形 14">
              <a:extLst>
                <a:ext uri="{FF2B5EF4-FFF2-40B4-BE49-F238E27FC236}">
                  <a16:creationId xmlns="" xmlns:a16="http://schemas.microsoft.com/office/drawing/2014/main" id="{2338E558-7D66-4366-B915-51A125ED43C7}"/>
                </a:ext>
              </a:extLst>
            </p:cNvPr>
            <p:cNvSpPr/>
            <p:nvPr/>
          </p:nvSpPr>
          <p:spPr>
            <a:xfrm rot="555800">
              <a:off x="4602162" y="715914"/>
              <a:ext cx="442913" cy="41892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圆角矩形 15">
              <a:extLst>
                <a:ext uri="{FF2B5EF4-FFF2-40B4-BE49-F238E27FC236}">
                  <a16:creationId xmlns="" xmlns:a16="http://schemas.microsoft.com/office/drawing/2014/main" id="{A40C3F78-812C-474B-8FF3-F5C0E4C28E6F}"/>
                </a:ext>
              </a:extLst>
            </p:cNvPr>
            <p:cNvSpPr/>
            <p:nvPr/>
          </p:nvSpPr>
          <p:spPr>
            <a:xfrm rot="20470821">
              <a:off x="4197350" y="722262"/>
              <a:ext cx="442912"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圆角矩形 16">
              <a:extLst>
                <a:ext uri="{FF2B5EF4-FFF2-40B4-BE49-F238E27FC236}">
                  <a16:creationId xmlns="" xmlns:a16="http://schemas.microsoft.com/office/drawing/2014/main" id="{4308965E-54BB-4BC0-B236-0019D9F4ED5A}"/>
                </a:ext>
              </a:extLst>
            </p:cNvPr>
            <p:cNvSpPr/>
            <p:nvPr/>
          </p:nvSpPr>
          <p:spPr>
            <a:xfrm rot="319204">
              <a:off x="3778250" y="722262"/>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圆角矩形 17">
              <a:extLst>
                <a:ext uri="{FF2B5EF4-FFF2-40B4-BE49-F238E27FC236}">
                  <a16:creationId xmlns="" xmlns:a16="http://schemas.microsoft.com/office/drawing/2014/main" id="{040D4B80-C738-40D3-88C8-A44A39921AE4}"/>
                </a:ext>
              </a:extLst>
            </p:cNvPr>
            <p:cNvSpPr/>
            <p:nvPr/>
          </p:nvSpPr>
          <p:spPr>
            <a:xfrm rot="21148334">
              <a:off x="3368675" y="730195"/>
              <a:ext cx="441325" cy="420514"/>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4348" name="矩形 1">
              <a:extLst>
                <a:ext uri="{FF2B5EF4-FFF2-40B4-BE49-F238E27FC236}">
                  <a16:creationId xmlns="" xmlns:a16="http://schemas.microsoft.com/office/drawing/2014/main" id="{7610ED5A-A77F-4BE5-8E75-E730262AA4CD}"/>
                </a:ext>
              </a:extLst>
            </p:cNvPr>
            <p:cNvSpPr>
              <a:spLocks noChangeArrowheads="1"/>
            </p:cNvSpPr>
            <p:nvPr/>
          </p:nvSpPr>
          <p:spPr bwMode="auto">
            <a:xfrm>
              <a:off x="3333750"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写作背景</a:t>
              </a:r>
            </a:p>
          </p:txBody>
        </p:sp>
      </p:grpSp>
      <p:grpSp>
        <p:nvGrpSpPr>
          <p:cNvPr id="2" name="组合 8">
            <a:extLst>
              <a:ext uri="{FF2B5EF4-FFF2-40B4-BE49-F238E27FC236}">
                <a16:creationId xmlns="" xmlns:a16="http://schemas.microsoft.com/office/drawing/2014/main" id="{136F4E9C-0B68-4669-9BE4-8E2551C2D56E}"/>
              </a:ext>
            </a:extLst>
          </p:cNvPr>
          <p:cNvGrpSpPr>
            <a:grpSpLocks/>
          </p:cNvGrpSpPr>
          <p:nvPr/>
        </p:nvGrpSpPr>
        <p:grpSpPr bwMode="auto">
          <a:xfrm>
            <a:off x="1588" y="-20638"/>
            <a:ext cx="2006600" cy="523876"/>
            <a:chOff x="70" y="-63"/>
            <a:chExt cx="3161" cy="824"/>
          </a:xfrm>
        </p:grpSpPr>
        <p:sp>
          <p:nvSpPr>
            <p:cNvPr id="14341" name="文本框 6">
              <a:extLst>
                <a:ext uri="{FF2B5EF4-FFF2-40B4-BE49-F238E27FC236}">
                  <a16:creationId xmlns="" xmlns:a16="http://schemas.microsoft.com/office/drawing/2014/main" id="{E675CF7A-D806-42D3-BA48-730C22C58CAF}"/>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知识备查</a:t>
              </a:r>
            </a:p>
          </p:txBody>
        </p:sp>
        <p:cxnSp>
          <p:nvCxnSpPr>
            <p:cNvPr id="21" name="直线连接符 9">
              <a:extLst>
                <a:ext uri="{FF2B5EF4-FFF2-40B4-BE49-F238E27FC236}">
                  <a16:creationId xmlns="" xmlns:a16="http://schemas.microsoft.com/office/drawing/2014/main" id="{5030B8D5-4359-4471-A84A-9FB4746AA6D1}"/>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a:extLst>
                <a:ext uri="{FF2B5EF4-FFF2-40B4-BE49-F238E27FC236}">
                  <a16:creationId xmlns="" xmlns:a16="http://schemas.microsoft.com/office/drawing/2014/main" id="{317DF8E2-A25F-42A3-9CB3-6204F7DB171D}"/>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3" name="矩形 12"/>
          <p:cNvSpPr/>
          <p:nvPr/>
        </p:nvSpPr>
        <p:spPr>
          <a:xfrm>
            <a:off x="448640" y="1518920"/>
            <a:ext cx="8246720" cy="2492990"/>
          </a:xfrm>
          <a:prstGeom prst="rect">
            <a:avLst/>
          </a:prstGeom>
        </p:spPr>
        <p:txBody>
          <a:bodyPr wrap="square">
            <a:spAutoFit/>
          </a:bodyPr>
          <a:lstStyle/>
          <a:p>
            <a:pPr>
              <a:lnSpc>
                <a:spcPct val="150000"/>
              </a:lnSpc>
            </a:pPr>
            <a:r>
              <a:rPr lang="en-US" sz="2600" b="1" dirty="0" smtClean="0">
                <a:latin typeface="楷体" panose="02010609060101010101" pitchFamily="49" charset="-122"/>
                <a:ea typeface="楷体" panose="02010609060101010101" pitchFamily="49" charset="-122"/>
              </a:rPr>
              <a:t>    2017</a:t>
            </a:r>
            <a:r>
              <a:rPr lang="zh-CN" altLang="en-US" sz="2600" b="1" dirty="0" smtClean="0">
                <a:latin typeface="楷体" panose="02010609060101010101" pitchFamily="49" charset="-122"/>
                <a:ea typeface="楷体" panose="02010609060101010101" pitchFamily="49" charset="-122"/>
              </a:rPr>
              <a:t>年</a:t>
            </a:r>
            <a:r>
              <a:rPr lang="en-US" sz="2600" b="1" dirty="0" smtClean="0">
                <a:latin typeface="楷体" panose="02010609060101010101" pitchFamily="49" charset="-122"/>
                <a:ea typeface="楷体" panose="02010609060101010101" pitchFamily="49" charset="-122"/>
              </a:rPr>
              <a:t>12</a:t>
            </a:r>
            <a:r>
              <a:rPr lang="zh-CN" altLang="en-US" sz="2600" b="1" dirty="0" smtClean="0">
                <a:latin typeface="楷体" panose="02010609060101010101" pitchFamily="49" charset="-122"/>
                <a:ea typeface="楷体" panose="02010609060101010101" pitchFamily="49" charset="-122"/>
              </a:rPr>
              <a:t>月</a:t>
            </a:r>
            <a:r>
              <a:rPr lang="en-US" sz="2600" b="1" dirty="0" smtClean="0">
                <a:latin typeface="楷体" panose="02010609060101010101" pitchFamily="49" charset="-122"/>
                <a:ea typeface="楷体" panose="02010609060101010101" pitchFamily="49" charset="-122"/>
              </a:rPr>
              <a:t>13</a:t>
            </a:r>
            <a:r>
              <a:rPr lang="zh-CN" altLang="en-US" sz="2600" b="1" dirty="0" smtClean="0">
                <a:latin typeface="楷体" panose="02010609060101010101" pitchFamily="49" charset="-122"/>
                <a:ea typeface="楷体" panose="02010609060101010101" pitchFamily="49" charset="-122"/>
              </a:rPr>
              <a:t>日，是南京大屠杀惨案发生</a:t>
            </a:r>
            <a:r>
              <a:rPr lang="en-US" sz="2600" b="1" dirty="0" smtClean="0">
                <a:latin typeface="楷体" panose="02010609060101010101" pitchFamily="49" charset="-122"/>
                <a:ea typeface="楷体" panose="02010609060101010101" pitchFamily="49" charset="-122"/>
              </a:rPr>
              <a:t>80</a:t>
            </a:r>
            <a:r>
              <a:rPr lang="zh-CN" altLang="en-US" sz="2600" b="1" dirty="0" smtClean="0">
                <a:latin typeface="楷体" panose="02010609060101010101" pitchFamily="49" charset="-122"/>
                <a:ea typeface="楷体" panose="02010609060101010101" pitchFamily="49" charset="-122"/>
              </a:rPr>
              <a:t>周年，也是第四个南京大屠杀死难者国家公祭日，</a:t>
            </a:r>
            <a:r>
              <a:rPr lang="en-US" altLang="zh-CN" sz="2600" b="1" dirty="0" smtClean="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人民日报</a:t>
            </a:r>
            <a:r>
              <a:rPr lang="en-US" altLang="zh-CN" sz="2600" b="1" dirty="0" smtClean="0">
                <a:latin typeface="楷体" panose="02010609060101010101" pitchFamily="49" charset="-122"/>
                <a:ea typeface="楷体" panose="02010609060101010101" pitchFamily="49" charset="-122"/>
              </a:rPr>
              <a:t>》</a:t>
            </a:r>
            <a:r>
              <a:rPr lang="zh-CN" altLang="en-US" sz="2600" b="1" dirty="0" smtClean="0">
                <a:latin typeface="楷体" panose="02010609060101010101" pitchFamily="49" charset="-122"/>
                <a:ea typeface="楷体" panose="02010609060101010101" pitchFamily="49" charset="-122"/>
              </a:rPr>
              <a:t>发表此文，深切缅怀南京大屠杀的无辜死难者，警醒世人，牢记历史，勿忘国耻。</a:t>
            </a:r>
            <a:endParaRPr lang="zh-CN" altLang="en-US" sz="2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D8C5527B-7BC8-4F7D-8B3F-6ADC1D6CDED2}"/>
              </a:ext>
            </a:extLst>
          </p:cNvPr>
          <p:cNvSpPr>
            <a:spLocks noChangeArrowheads="1"/>
          </p:cNvSpPr>
          <p:nvPr/>
        </p:nvSpPr>
        <p:spPr bwMode="auto">
          <a:xfrm>
            <a:off x="683568" y="156339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smtClean="0">
                <a:solidFill>
                  <a:srgbClr val="000000"/>
                </a:solidFill>
                <a:latin typeface="楷体" panose="02010609060101010101" pitchFamily="49" charset="-122"/>
                <a:ea typeface="楷体" panose="02010609060101010101" pitchFamily="49" charset="-122"/>
              </a:rPr>
              <a:t>杀</a:t>
            </a:r>
            <a:endParaRPr lang="zh-CN" altLang="en-US" sz="4000" dirty="0"/>
          </a:p>
        </p:txBody>
      </p:sp>
      <p:sp>
        <p:nvSpPr>
          <p:cNvPr id="3" name="矩形 2">
            <a:extLst>
              <a:ext uri="{FF2B5EF4-FFF2-40B4-BE49-F238E27FC236}">
                <a16:creationId xmlns="" xmlns:a16="http://schemas.microsoft.com/office/drawing/2014/main" id="{E8D5C872-E792-4FA3-A473-AD15B07B1537}"/>
              </a:ext>
            </a:extLst>
          </p:cNvPr>
          <p:cNvSpPr>
            <a:spLocks noChangeArrowheads="1"/>
          </p:cNvSpPr>
          <p:nvPr/>
        </p:nvSpPr>
        <p:spPr bwMode="auto">
          <a:xfrm>
            <a:off x="1310630" y="1131590"/>
            <a:ext cx="52610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lù</a:t>
            </a:r>
            <a:endParaRPr lang="zh-CN" altLang="en-US" sz="3200" dirty="0">
              <a:latin typeface="汉语拼音" pitchFamily="34" charset="0"/>
              <a:ea typeface="黑体" panose="02010609060101010101" pitchFamily="49" charset="-122"/>
            </a:endParaRPr>
          </a:p>
        </p:txBody>
      </p:sp>
      <p:sp>
        <p:nvSpPr>
          <p:cNvPr id="4" name="矩形 71">
            <a:extLst>
              <a:ext uri="{FF2B5EF4-FFF2-40B4-BE49-F238E27FC236}">
                <a16:creationId xmlns="" xmlns:a16="http://schemas.microsoft.com/office/drawing/2014/main" id="{307CD4CD-44D1-4A52-B711-6331A5443B06}"/>
              </a:ext>
            </a:extLst>
          </p:cNvPr>
          <p:cNvSpPr>
            <a:spLocks noChangeArrowheads="1"/>
          </p:cNvSpPr>
          <p:nvPr/>
        </p:nvSpPr>
        <p:spPr bwMode="auto">
          <a:xfrm>
            <a:off x="1237605" y="1563390"/>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smtClean="0">
                <a:solidFill>
                  <a:srgbClr val="FF0000"/>
                </a:solidFill>
                <a:latin typeface="楷体" panose="02010609060101010101" pitchFamily="49" charset="-122"/>
                <a:ea typeface="楷体" panose="02010609060101010101" pitchFamily="49" charset="-122"/>
              </a:rPr>
              <a:t>戮</a:t>
            </a:r>
            <a:endParaRPr lang="zh-CN" altLang="en-US" sz="4000" u="sng" dirty="0">
              <a:solidFill>
                <a:srgbClr val="FF0000"/>
              </a:solidFill>
            </a:endParaRPr>
          </a:p>
        </p:txBody>
      </p:sp>
      <p:grpSp>
        <p:nvGrpSpPr>
          <p:cNvPr id="5" name="组合 2">
            <a:extLst>
              <a:ext uri="{FF2B5EF4-FFF2-40B4-BE49-F238E27FC236}">
                <a16:creationId xmlns="" xmlns:a16="http://schemas.microsoft.com/office/drawing/2014/main" id="{12C2F26A-B095-4BFF-8D05-3C9A866C7AE0}"/>
              </a:ext>
            </a:extLst>
          </p:cNvPr>
          <p:cNvGrpSpPr>
            <a:grpSpLocks/>
          </p:cNvGrpSpPr>
          <p:nvPr/>
        </p:nvGrpSpPr>
        <p:grpSpPr bwMode="auto">
          <a:xfrm>
            <a:off x="539750" y="558800"/>
            <a:ext cx="1497013" cy="644525"/>
            <a:chOff x="752475" y="598488"/>
            <a:chExt cx="1497013" cy="643766"/>
          </a:xfrm>
        </p:grpSpPr>
        <p:sp>
          <p:nvSpPr>
            <p:cNvPr id="6" name="圆角矩形 5">
              <a:extLst>
                <a:ext uri="{FF2B5EF4-FFF2-40B4-BE49-F238E27FC236}">
                  <a16:creationId xmlns="" xmlns:a16="http://schemas.microsoft.com/office/drawing/2014/main" id="{7B399971-F816-432A-BE77-E4C9692D4477}"/>
                </a:ext>
              </a:extLst>
            </p:cNvPr>
            <p:cNvSpPr/>
            <p:nvPr/>
          </p:nvSpPr>
          <p:spPr>
            <a:xfrm rot="20326116">
              <a:off x="1746250" y="718996"/>
              <a:ext cx="442913"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a:extLst>
                <a:ext uri="{FF2B5EF4-FFF2-40B4-BE49-F238E27FC236}">
                  <a16:creationId xmlns="" xmlns:a16="http://schemas.microsoft.com/office/drawing/2014/main" id="{3E5B9767-6BAF-4676-9348-81762B987A82}"/>
                </a:ext>
              </a:extLst>
            </p:cNvPr>
            <p:cNvSpPr/>
            <p:nvPr/>
          </p:nvSpPr>
          <p:spPr>
            <a:xfrm rot="319204">
              <a:off x="12588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8" name="圆角矩形 7">
              <a:extLst>
                <a:ext uri="{FF2B5EF4-FFF2-40B4-BE49-F238E27FC236}">
                  <a16:creationId xmlns="" xmlns:a16="http://schemas.microsoft.com/office/drawing/2014/main" id="{DD4FE57A-DA0D-4CC6-B1AD-88D8FD9BE652}"/>
                </a:ext>
              </a:extLst>
            </p:cNvPr>
            <p:cNvSpPr/>
            <p:nvPr/>
          </p:nvSpPr>
          <p:spPr>
            <a:xfrm rot="21148334">
              <a:off x="7874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矩形 1">
              <a:extLst>
                <a:ext uri="{FF2B5EF4-FFF2-40B4-BE49-F238E27FC236}">
                  <a16:creationId xmlns="" xmlns:a16="http://schemas.microsoft.com/office/drawing/2014/main" id="{7879A489-55B6-449C-B4BA-7190C75D79CF}"/>
                </a:ext>
              </a:extLst>
            </p:cNvPr>
            <p:cNvSpPr>
              <a:spLocks noChangeArrowheads="1"/>
            </p:cNvSpPr>
            <p:nvPr/>
          </p:nvSpPr>
          <p:spPr bwMode="auto">
            <a:xfrm>
              <a:off x="752475" y="598488"/>
              <a:ext cx="1497013"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grpSp>
        <p:nvGrpSpPr>
          <p:cNvPr id="10" name="组合 55">
            <a:extLst>
              <a:ext uri="{FF2B5EF4-FFF2-40B4-BE49-F238E27FC236}">
                <a16:creationId xmlns="" xmlns:a16="http://schemas.microsoft.com/office/drawing/2014/main" id="{C91BD9F8-1645-4E91-9CE4-2E894DFA8388}"/>
              </a:ext>
            </a:extLst>
          </p:cNvPr>
          <p:cNvGrpSpPr>
            <a:grpSpLocks/>
          </p:cNvGrpSpPr>
          <p:nvPr/>
        </p:nvGrpSpPr>
        <p:grpSpPr bwMode="auto">
          <a:xfrm>
            <a:off x="-3175" y="-20638"/>
            <a:ext cx="2006600" cy="523876"/>
            <a:chOff x="70" y="-63"/>
            <a:chExt cx="3161" cy="824"/>
          </a:xfrm>
        </p:grpSpPr>
        <p:sp>
          <p:nvSpPr>
            <p:cNvPr id="11" name="文本框 6">
              <a:extLst>
                <a:ext uri="{FF2B5EF4-FFF2-40B4-BE49-F238E27FC236}">
                  <a16:creationId xmlns="" xmlns:a16="http://schemas.microsoft.com/office/drawing/2014/main" id="{4CDA5AA7-87A0-4902-BC92-EB5956ED6F2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12" name="直线连接符 9">
              <a:extLst>
                <a:ext uri="{FF2B5EF4-FFF2-40B4-BE49-F238E27FC236}">
                  <a16:creationId xmlns="" xmlns:a16="http://schemas.microsoft.com/office/drawing/2014/main" id="{A966B34F-E371-4AB1-AF27-32BBC4E50DFA}"/>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a:extLst>
                <a:ext uri="{FF2B5EF4-FFF2-40B4-BE49-F238E27FC236}">
                  <a16:creationId xmlns="" xmlns:a16="http://schemas.microsoft.com/office/drawing/2014/main" id="{E6DBFF1F-6066-494C-AD17-C468DE7AB11A}"/>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14" name="矩形 13">
            <a:extLst>
              <a:ext uri="{FF2B5EF4-FFF2-40B4-BE49-F238E27FC236}">
                <a16:creationId xmlns="" xmlns:a16="http://schemas.microsoft.com/office/drawing/2014/main" id="{87240035-55C1-414C-9F4E-E1D6AB7FD33A}"/>
              </a:ext>
            </a:extLst>
          </p:cNvPr>
          <p:cNvSpPr>
            <a:spLocks noChangeArrowheads="1"/>
          </p:cNvSpPr>
          <p:nvPr/>
        </p:nvSpPr>
        <p:spPr bwMode="auto">
          <a:xfrm>
            <a:off x="3204953" y="1131863"/>
            <a:ext cx="10070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dǐng</a:t>
            </a:r>
            <a:endParaRPr lang="zh-CN" altLang="en-US" sz="3200" dirty="0">
              <a:latin typeface="汉语拼音" pitchFamily="34" charset="0"/>
              <a:ea typeface="黑体" panose="02010609060101010101" pitchFamily="49" charset="-122"/>
            </a:endParaRPr>
          </a:p>
        </p:txBody>
      </p:sp>
      <p:sp>
        <p:nvSpPr>
          <p:cNvPr id="15" name="矩形 73">
            <a:extLst>
              <a:ext uri="{FF2B5EF4-FFF2-40B4-BE49-F238E27FC236}">
                <a16:creationId xmlns="" xmlns:a16="http://schemas.microsoft.com/office/drawing/2014/main" id="{32BFBC4C-05F2-4776-835F-CB608C6AD330}"/>
              </a:ext>
            </a:extLst>
          </p:cNvPr>
          <p:cNvSpPr>
            <a:spLocks noChangeArrowheads="1"/>
          </p:cNvSpPr>
          <p:nvPr/>
        </p:nvSpPr>
        <p:spPr bwMode="auto">
          <a:xfrm>
            <a:off x="3352825" y="15636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鼎</a:t>
            </a:r>
            <a:endParaRPr lang="zh-CN" altLang="en-US" sz="4000" u="sng" dirty="0">
              <a:solidFill>
                <a:srgbClr val="FF0000"/>
              </a:solidFill>
            </a:endParaRPr>
          </a:p>
        </p:txBody>
      </p:sp>
      <p:sp>
        <p:nvSpPr>
          <p:cNvPr id="16" name="矩形 15">
            <a:extLst>
              <a:ext uri="{FF2B5EF4-FFF2-40B4-BE49-F238E27FC236}">
                <a16:creationId xmlns="" xmlns:a16="http://schemas.microsoft.com/office/drawing/2014/main" id="{F03187E5-E0FF-4D32-A788-DDE06AEB2577}"/>
              </a:ext>
            </a:extLst>
          </p:cNvPr>
          <p:cNvSpPr>
            <a:spLocks noChangeArrowheads="1"/>
          </p:cNvSpPr>
          <p:nvPr/>
        </p:nvSpPr>
        <p:spPr bwMode="auto">
          <a:xfrm>
            <a:off x="2771800" y="15636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宝</a:t>
            </a:r>
            <a:endParaRPr lang="zh-CN" altLang="en-US" sz="4000" dirty="0"/>
          </a:p>
        </p:txBody>
      </p:sp>
      <p:sp>
        <p:nvSpPr>
          <p:cNvPr id="17" name="矩形 16">
            <a:extLst>
              <a:ext uri="{FF2B5EF4-FFF2-40B4-BE49-F238E27FC236}">
                <a16:creationId xmlns="" xmlns:a16="http://schemas.microsoft.com/office/drawing/2014/main" id="{8995004B-B334-4D9B-8728-97476DC42E23}"/>
              </a:ext>
            </a:extLst>
          </p:cNvPr>
          <p:cNvSpPr>
            <a:spLocks noChangeArrowheads="1"/>
          </p:cNvSpPr>
          <p:nvPr/>
        </p:nvSpPr>
        <p:spPr bwMode="auto">
          <a:xfrm>
            <a:off x="4919813" y="15636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国</a:t>
            </a:r>
            <a:endParaRPr lang="zh-CN" altLang="en-US" sz="4000" dirty="0"/>
          </a:p>
        </p:txBody>
      </p:sp>
      <p:sp>
        <p:nvSpPr>
          <p:cNvPr id="18" name="矩形 76">
            <a:extLst>
              <a:ext uri="{FF2B5EF4-FFF2-40B4-BE49-F238E27FC236}">
                <a16:creationId xmlns="" xmlns:a16="http://schemas.microsoft.com/office/drawing/2014/main" id="{D72B8C45-3249-4BDB-B8E7-A93380800710}"/>
              </a:ext>
            </a:extLst>
          </p:cNvPr>
          <p:cNvSpPr>
            <a:spLocks noChangeArrowheads="1"/>
          </p:cNvSpPr>
          <p:nvPr/>
        </p:nvSpPr>
        <p:spPr bwMode="auto">
          <a:xfrm>
            <a:off x="5473850" y="1563663"/>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殇</a:t>
            </a:r>
            <a:endParaRPr lang="zh-CN" altLang="en-US" sz="4000" u="sng" dirty="0">
              <a:solidFill>
                <a:srgbClr val="FF0000"/>
              </a:solidFill>
            </a:endParaRPr>
          </a:p>
        </p:txBody>
      </p:sp>
      <p:sp>
        <p:nvSpPr>
          <p:cNvPr id="19" name="矩形 18">
            <a:extLst>
              <a:ext uri="{FF2B5EF4-FFF2-40B4-BE49-F238E27FC236}">
                <a16:creationId xmlns="" xmlns:a16="http://schemas.microsoft.com/office/drawing/2014/main" id="{FE2A7D90-7C72-4E33-BBB0-6E2F8BF58178}"/>
              </a:ext>
            </a:extLst>
          </p:cNvPr>
          <p:cNvSpPr>
            <a:spLocks noChangeArrowheads="1"/>
          </p:cNvSpPr>
          <p:nvPr/>
        </p:nvSpPr>
        <p:spPr bwMode="auto">
          <a:xfrm>
            <a:off x="5207845" y="1131863"/>
            <a:ext cx="130837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shāng</a:t>
            </a:r>
            <a:endParaRPr lang="zh-CN" altLang="en-US" sz="3200" dirty="0">
              <a:latin typeface="汉语拼音" pitchFamily="34" charset="0"/>
              <a:ea typeface="黑体" panose="02010609060101010101" pitchFamily="49" charset="-122"/>
            </a:endParaRPr>
          </a:p>
        </p:txBody>
      </p:sp>
      <p:sp>
        <p:nvSpPr>
          <p:cNvPr id="20" name="矩形 19">
            <a:extLst>
              <a:ext uri="{FF2B5EF4-FFF2-40B4-BE49-F238E27FC236}">
                <a16:creationId xmlns="" xmlns:a16="http://schemas.microsoft.com/office/drawing/2014/main" id="{E010928C-8767-45F1-89CF-DCCE9C38971E}"/>
              </a:ext>
            </a:extLst>
          </p:cNvPr>
          <p:cNvSpPr>
            <a:spLocks noChangeArrowheads="1"/>
          </p:cNvSpPr>
          <p:nvPr/>
        </p:nvSpPr>
        <p:spPr bwMode="auto">
          <a:xfrm>
            <a:off x="7057082" y="1144166"/>
            <a:ext cx="11400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miǎn</a:t>
            </a:r>
            <a:endParaRPr lang="zh-CN" altLang="en-US" sz="3200" dirty="0">
              <a:latin typeface="汉语拼音" pitchFamily="34" charset="0"/>
              <a:ea typeface="黑体" panose="02010609060101010101" pitchFamily="49" charset="-122"/>
            </a:endParaRPr>
          </a:p>
        </p:txBody>
      </p:sp>
      <p:sp>
        <p:nvSpPr>
          <p:cNvPr id="21" name="矩形 79">
            <a:extLst>
              <a:ext uri="{FF2B5EF4-FFF2-40B4-BE49-F238E27FC236}">
                <a16:creationId xmlns="" xmlns:a16="http://schemas.microsoft.com/office/drawing/2014/main" id="{52BFDED9-8E73-486D-9E84-2428B488471F}"/>
              </a:ext>
            </a:extLst>
          </p:cNvPr>
          <p:cNvSpPr>
            <a:spLocks noChangeArrowheads="1"/>
          </p:cNvSpPr>
          <p:nvPr/>
        </p:nvSpPr>
        <p:spPr bwMode="auto">
          <a:xfrm>
            <a:off x="7187257" y="1575966"/>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缅</a:t>
            </a:r>
            <a:endParaRPr lang="zh-CN" altLang="en-US" sz="4000" u="sng" dirty="0">
              <a:solidFill>
                <a:srgbClr val="FF0000"/>
              </a:solidFill>
            </a:endParaRPr>
          </a:p>
        </p:txBody>
      </p:sp>
      <p:sp>
        <p:nvSpPr>
          <p:cNvPr id="22" name="矩形 21">
            <a:extLst>
              <a:ext uri="{FF2B5EF4-FFF2-40B4-BE49-F238E27FC236}">
                <a16:creationId xmlns="" xmlns:a16="http://schemas.microsoft.com/office/drawing/2014/main" id="{047A2183-C201-42F7-9C01-B06B3FC2F807}"/>
              </a:ext>
            </a:extLst>
          </p:cNvPr>
          <p:cNvSpPr>
            <a:spLocks noChangeArrowheads="1"/>
          </p:cNvSpPr>
          <p:nvPr/>
        </p:nvSpPr>
        <p:spPr bwMode="auto">
          <a:xfrm>
            <a:off x="7763519" y="1575966"/>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怀</a:t>
            </a:r>
            <a:endParaRPr lang="zh-CN" altLang="en-US" sz="4000" dirty="0"/>
          </a:p>
        </p:txBody>
      </p:sp>
      <p:sp>
        <p:nvSpPr>
          <p:cNvPr id="23" name="矩形 22">
            <a:extLst>
              <a:ext uri="{FF2B5EF4-FFF2-40B4-BE49-F238E27FC236}">
                <a16:creationId xmlns="" xmlns:a16="http://schemas.microsoft.com/office/drawing/2014/main" id="{2246555E-8A81-4FBD-945E-F8E5F5C92CCC}"/>
              </a:ext>
            </a:extLst>
          </p:cNvPr>
          <p:cNvSpPr>
            <a:spLocks noChangeArrowheads="1"/>
          </p:cNvSpPr>
          <p:nvPr/>
        </p:nvSpPr>
        <p:spPr bwMode="auto">
          <a:xfrm>
            <a:off x="6994599" y="2355999"/>
            <a:ext cx="1130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cu</a:t>
            </a:r>
            <a:r>
              <a:rPr lang="en-US" altLang="zh-CN" sz="3200" dirty="0" err="1">
                <a:solidFill>
                  <a:srgbClr val="000000"/>
                </a:solidFill>
                <a:latin typeface="汉语拼音" pitchFamily="34" charset="0"/>
                <a:ea typeface="黑体" panose="02010609060101010101" pitchFamily="49" charset="-122"/>
              </a:rPr>
              <a:t>à</a:t>
            </a:r>
            <a:r>
              <a:rPr lang="en-US" altLang="zh-CN" sz="3200" dirty="0" err="1" smtClean="0">
                <a:solidFill>
                  <a:srgbClr val="000000"/>
                </a:solidFill>
                <a:latin typeface="汉语拼音" pitchFamily="34" charset="0"/>
                <a:ea typeface="黑体" panose="02010609060101010101" pitchFamily="49" charset="-122"/>
              </a:rPr>
              <a:t>n</a:t>
            </a:r>
            <a:endParaRPr lang="zh-CN" altLang="en-US" sz="3200" dirty="0">
              <a:latin typeface="汉语拼音" pitchFamily="34" charset="0"/>
              <a:ea typeface="黑体" panose="02010609060101010101" pitchFamily="49" charset="-122"/>
            </a:endParaRPr>
          </a:p>
        </p:txBody>
      </p:sp>
      <p:sp>
        <p:nvSpPr>
          <p:cNvPr id="24" name="矩形 82">
            <a:extLst>
              <a:ext uri="{FF2B5EF4-FFF2-40B4-BE49-F238E27FC236}">
                <a16:creationId xmlns="" xmlns:a16="http://schemas.microsoft.com/office/drawing/2014/main" id="{7E8ECADA-D24E-41C3-9D1E-7F297F84233E}"/>
              </a:ext>
            </a:extLst>
          </p:cNvPr>
          <p:cNvSpPr>
            <a:spLocks noChangeArrowheads="1"/>
          </p:cNvSpPr>
          <p:nvPr/>
        </p:nvSpPr>
        <p:spPr bwMode="auto">
          <a:xfrm>
            <a:off x="7210623" y="2752874"/>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篡</a:t>
            </a:r>
            <a:endParaRPr lang="zh-CN" altLang="en-US" sz="4000" u="sng" dirty="0">
              <a:solidFill>
                <a:srgbClr val="FF0000"/>
              </a:solidFill>
            </a:endParaRPr>
          </a:p>
        </p:txBody>
      </p:sp>
      <p:sp>
        <p:nvSpPr>
          <p:cNvPr id="25" name="矩形 24">
            <a:extLst>
              <a:ext uri="{FF2B5EF4-FFF2-40B4-BE49-F238E27FC236}">
                <a16:creationId xmlns="" xmlns:a16="http://schemas.microsoft.com/office/drawing/2014/main" id="{D7A37FED-19A1-4191-B1FE-DA3E4DCF2FEE}"/>
              </a:ext>
            </a:extLst>
          </p:cNvPr>
          <p:cNvSpPr>
            <a:spLocks noChangeArrowheads="1"/>
          </p:cNvSpPr>
          <p:nvPr/>
        </p:nvSpPr>
        <p:spPr bwMode="auto">
          <a:xfrm>
            <a:off x="7907535" y="2752874"/>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改</a:t>
            </a:r>
            <a:endParaRPr lang="zh-CN" altLang="en-US" sz="4000" dirty="0"/>
          </a:p>
        </p:txBody>
      </p:sp>
      <p:sp>
        <p:nvSpPr>
          <p:cNvPr id="26" name="矩形 25">
            <a:extLst>
              <a:ext uri="{FF2B5EF4-FFF2-40B4-BE49-F238E27FC236}">
                <a16:creationId xmlns="" xmlns:a16="http://schemas.microsoft.com/office/drawing/2014/main" id="{CD61506E-F6DC-4A29-B8CB-257BDDCDCAE4}"/>
              </a:ext>
            </a:extLst>
          </p:cNvPr>
          <p:cNvSpPr>
            <a:spLocks noChangeArrowheads="1"/>
          </p:cNvSpPr>
          <p:nvPr/>
        </p:nvSpPr>
        <p:spPr bwMode="auto">
          <a:xfrm>
            <a:off x="751366" y="3659619"/>
            <a:ext cx="5245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yì</a:t>
            </a:r>
            <a:endParaRPr lang="zh-CN" altLang="en-US" sz="3200" dirty="0">
              <a:latin typeface="汉语拼音" pitchFamily="34" charset="0"/>
              <a:ea typeface="黑体" panose="02010609060101010101" pitchFamily="49" charset="-122"/>
            </a:endParaRPr>
          </a:p>
        </p:txBody>
      </p:sp>
      <p:sp>
        <p:nvSpPr>
          <p:cNvPr id="27" name="矩形 85">
            <a:extLst>
              <a:ext uri="{FF2B5EF4-FFF2-40B4-BE49-F238E27FC236}">
                <a16:creationId xmlns="" xmlns:a16="http://schemas.microsoft.com/office/drawing/2014/main" id="{4017C724-EC8C-4D12-A5C9-D4F4C1F73499}"/>
              </a:ext>
            </a:extLst>
          </p:cNvPr>
          <p:cNvSpPr>
            <a:spLocks noChangeArrowheads="1"/>
          </p:cNvSpPr>
          <p:nvPr/>
        </p:nvSpPr>
        <p:spPr bwMode="auto">
          <a:xfrm>
            <a:off x="683568" y="4056494"/>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呓</a:t>
            </a:r>
            <a:endParaRPr lang="zh-CN" altLang="en-US" sz="4000" u="sng" dirty="0">
              <a:solidFill>
                <a:srgbClr val="FF0000"/>
              </a:solidFill>
            </a:endParaRPr>
          </a:p>
        </p:txBody>
      </p:sp>
      <p:sp>
        <p:nvSpPr>
          <p:cNvPr id="28" name="矩形 27">
            <a:extLst>
              <a:ext uri="{FF2B5EF4-FFF2-40B4-BE49-F238E27FC236}">
                <a16:creationId xmlns="" xmlns:a16="http://schemas.microsoft.com/office/drawing/2014/main" id="{59879DCD-2EC5-42D4-B4BF-0FFDBB49259F}"/>
              </a:ext>
            </a:extLst>
          </p:cNvPr>
          <p:cNvSpPr>
            <a:spLocks noChangeArrowheads="1"/>
          </p:cNvSpPr>
          <p:nvPr/>
        </p:nvSpPr>
        <p:spPr bwMode="auto">
          <a:xfrm>
            <a:off x="1259831" y="4056494"/>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语</a:t>
            </a:r>
            <a:endParaRPr lang="zh-CN" altLang="en-US" sz="4000" dirty="0"/>
          </a:p>
        </p:txBody>
      </p:sp>
      <p:sp>
        <p:nvSpPr>
          <p:cNvPr id="32" name="矩形 31">
            <a:extLst>
              <a:ext uri="{FF2B5EF4-FFF2-40B4-BE49-F238E27FC236}">
                <a16:creationId xmlns="" xmlns:a16="http://schemas.microsoft.com/office/drawing/2014/main" id="{E25DBE39-CDED-4154-88F8-17FDD8E6C753}"/>
              </a:ext>
            </a:extLst>
          </p:cNvPr>
          <p:cNvSpPr>
            <a:spLocks noChangeArrowheads="1"/>
          </p:cNvSpPr>
          <p:nvPr/>
        </p:nvSpPr>
        <p:spPr bwMode="auto">
          <a:xfrm>
            <a:off x="2505273" y="3665587"/>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h</a:t>
            </a:r>
            <a:r>
              <a:rPr lang="en-US" altLang="zh-CN" sz="3200" dirty="0" err="1">
                <a:solidFill>
                  <a:srgbClr val="000000"/>
                </a:solidFill>
                <a:latin typeface="汉语拼音" pitchFamily="34" charset="0"/>
                <a:ea typeface="黑体" panose="02010609060101010101" pitchFamily="49" charset="-122"/>
              </a:rPr>
              <a:t>à</a:t>
            </a:r>
            <a:r>
              <a:rPr lang="en-US" altLang="zh-CN" sz="3200" dirty="0" err="1" smtClean="0">
                <a:solidFill>
                  <a:srgbClr val="000000"/>
                </a:solidFill>
                <a:latin typeface="汉语拼音" pitchFamily="34" charset="0"/>
                <a:ea typeface="黑体" panose="02010609060101010101" pitchFamily="49" charset="-122"/>
              </a:rPr>
              <a:t>n</a:t>
            </a:r>
            <a:endParaRPr lang="zh-CN" altLang="en-US" sz="3200" dirty="0">
              <a:latin typeface="汉语拼音" pitchFamily="34" charset="0"/>
              <a:ea typeface="黑体" panose="02010609060101010101" pitchFamily="49" charset="-122"/>
            </a:endParaRPr>
          </a:p>
        </p:txBody>
      </p:sp>
      <p:sp>
        <p:nvSpPr>
          <p:cNvPr id="33" name="矩形 91">
            <a:extLst>
              <a:ext uri="{FF2B5EF4-FFF2-40B4-BE49-F238E27FC236}">
                <a16:creationId xmlns="" xmlns:a16="http://schemas.microsoft.com/office/drawing/2014/main" id="{8B6E211A-2F07-43D6-AB57-E5A127244AFC}"/>
              </a:ext>
            </a:extLst>
          </p:cNvPr>
          <p:cNvSpPr>
            <a:spLocks noChangeArrowheads="1"/>
          </p:cNvSpPr>
          <p:nvPr/>
        </p:nvSpPr>
        <p:spPr bwMode="auto">
          <a:xfrm>
            <a:off x="2649736" y="4062462"/>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捍</a:t>
            </a:r>
            <a:endParaRPr lang="zh-CN" altLang="en-US" sz="4000" u="sng" dirty="0">
              <a:solidFill>
                <a:srgbClr val="FF0000"/>
              </a:solidFill>
            </a:endParaRPr>
          </a:p>
        </p:txBody>
      </p:sp>
      <p:sp>
        <p:nvSpPr>
          <p:cNvPr id="34" name="矩形 33">
            <a:extLst>
              <a:ext uri="{FF2B5EF4-FFF2-40B4-BE49-F238E27FC236}">
                <a16:creationId xmlns="" xmlns:a16="http://schemas.microsoft.com/office/drawing/2014/main" id="{C0FAF2B2-0C75-405A-95EE-9D928E99029E}"/>
              </a:ext>
            </a:extLst>
          </p:cNvPr>
          <p:cNvSpPr>
            <a:spLocks noChangeArrowheads="1"/>
          </p:cNvSpPr>
          <p:nvPr/>
        </p:nvSpPr>
        <p:spPr bwMode="auto">
          <a:xfrm>
            <a:off x="3297436" y="4062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卫</a:t>
            </a:r>
            <a:endParaRPr lang="zh-CN" altLang="en-US" sz="4000" dirty="0"/>
          </a:p>
        </p:txBody>
      </p:sp>
      <p:sp>
        <p:nvSpPr>
          <p:cNvPr id="35" name="矩形 34">
            <a:extLst>
              <a:ext uri="{FF2B5EF4-FFF2-40B4-BE49-F238E27FC236}">
                <a16:creationId xmlns="" xmlns:a16="http://schemas.microsoft.com/office/drawing/2014/main" id="{BFDDB483-5FF8-455B-86D5-C850473C3B96}"/>
              </a:ext>
            </a:extLst>
          </p:cNvPr>
          <p:cNvSpPr>
            <a:spLocks noChangeArrowheads="1"/>
          </p:cNvSpPr>
          <p:nvPr/>
        </p:nvSpPr>
        <p:spPr bwMode="auto">
          <a:xfrm>
            <a:off x="967657" y="2428007"/>
            <a:ext cx="13179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000000"/>
                </a:solidFill>
                <a:latin typeface="汉语拼音" pitchFamily="34" charset="0"/>
                <a:ea typeface="黑体" panose="02010609060101010101" pitchFamily="49" charset="-122"/>
              </a:rPr>
              <a:t>zhōng</a:t>
            </a:r>
            <a:endParaRPr lang="zh-CN" altLang="en-US" sz="3200" dirty="0">
              <a:latin typeface="汉语拼音" pitchFamily="34" charset="0"/>
              <a:ea typeface="黑体" panose="02010609060101010101" pitchFamily="49" charset="-122"/>
            </a:endParaRPr>
          </a:p>
        </p:txBody>
      </p:sp>
      <p:sp>
        <p:nvSpPr>
          <p:cNvPr id="36" name="矩形 94">
            <a:extLst>
              <a:ext uri="{FF2B5EF4-FFF2-40B4-BE49-F238E27FC236}">
                <a16:creationId xmlns="" xmlns:a16="http://schemas.microsoft.com/office/drawing/2014/main" id="{DF23CC84-2B8F-40CE-AFCA-02AC3B60C891}"/>
              </a:ext>
            </a:extLst>
          </p:cNvPr>
          <p:cNvSpPr>
            <a:spLocks noChangeArrowheads="1"/>
          </p:cNvSpPr>
          <p:nvPr/>
        </p:nvSpPr>
        <p:spPr bwMode="auto">
          <a:xfrm>
            <a:off x="1260848" y="282200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衷</a:t>
            </a:r>
            <a:endParaRPr lang="zh-CN" altLang="en-US" sz="4000" u="sng" dirty="0">
              <a:solidFill>
                <a:srgbClr val="FF0000"/>
              </a:solidFill>
            </a:endParaRPr>
          </a:p>
        </p:txBody>
      </p:sp>
      <p:sp>
        <p:nvSpPr>
          <p:cNvPr id="37" name="矩形 36">
            <a:extLst>
              <a:ext uri="{FF2B5EF4-FFF2-40B4-BE49-F238E27FC236}">
                <a16:creationId xmlns="" xmlns:a16="http://schemas.microsoft.com/office/drawing/2014/main" id="{662D2E72-7084-4898-9477-34DBBB7D59D1}"/>
              </a:ext>
            </a:extLst>
          </p:cNvPr>
          <p:cNvSpPr>
            <a:spLocks noChangeArrowheads="1"/>
          </p:cNvSpPr>
          <p:nvPr/>
        </p:nvSpPr>
        <p:spPr bwMode="auto">
          <a:xfrm>
            <a:off x="611560" y="2820417"/>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初</a:t>
            </a:r>
            <a:endParaRPr lang="zh-CN" altLang="en-US" sz="4000" dirty="0"/>
          </a:p>
        </p:txBody>
      </p:sp>
      <p:sp>
        <p:nvSpPr>
          <p:cNvPr id="38" name="矩形 37">
            <a:extLst>
              <a:ext uri="{FF2B5EF4-FFF2-40B4-BE49-F238E27FC236}">
                <a16:creationId xmlns="" xmlns:a16="http://schemas.microsoft.com/office/drawing/2014/main" id="{A1EC635F-9DCA-45F3-A444-88C226190E70}"/>
              </a:ext>
            </a:extLst>
          </p:cNvPr>
          <p:cNvSpPr>
            <a:spLocks noChangeArrowheads="1"/>
          </p:cNvSpPr>
          <p:nvPr/>
        </p:nvSpPr>
        <p:spPr bwMode="auto">
          <a:xfrm>
            <a:off x="3866714" y="2394913"/>
            <a:ext cx="11384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hu</a:t>
            </a:r>
            <a:r>
              <a:rPr lang="en-US" altLang="zh-CN" sz="3200" dirty="0" err="1">
                <a:solidFill>
                  <a:srgbClr val="000000"/>
                </a:solidFill>
                <a:latin typeface="汉语拼音" pitchFamily="34" charset="0"/>
                <a:ea typeface="黑体" panose="02010609060101010101" pitchFamily="49" charset="-122"/>
              </a:rPr>
              <a:t>á</a:t>
            </a:r>
            <a:r>
              <a:rPr lang="en-US" altLang="zh-CN" sz="3200" dirty="0" err="1" smtClean="0">
                <a:solidFill>
                  <a:srgbClr val="000000"/>
                </a:solidFill>
                <a:latin typeface="汉语拼音" pitchFamily="34" charset="0"/>
                <a:ea typeface="黑体" panose="02010609060101010101" pitchFamily="49" charset="-122"/>
              </a:rPr>
              <a:t>n</a:t>
            </a:r>
            <a:endParaRPr lang="zh-CN" altLang="en-US" sz="3200" dirty="0">
              <a:latin typeface="汉语拼音" pitchFamily="34" charset="0"/>
              <a:ea typeface="黑体" panose="02010609060101010101" pitchFamily="49" charset="-122"/>
            </a:endParaRPr>
          </a:p>
        </p:txBody>
      </p:sp>
      <p:sp>
        <p:nvSpPr>
          <p:cNvPr id="39" name="矩形 97">
            <a:extLst>
              <a:ext uri="{FF2B5EF4-FFF2-40B4-BE49-F238E27FC236}">
                <a16:creationId xmlns="" xmlns:a16="http://schemas.microsoft.com/office/drawing/2014/main" id="{03D5801F-84A8-44A8-A25B-72347693D6B1}"/>
              </a:ext>
            </a:extLst>
          </p:cNvPr>
          <p:cNvSpPr>
            <a:spLocks noChangeArrowheads="1"/>
          </p:cNvSpPr>
          <p:nvPr/>
        </p:nvSpPr>
        <p:spPr bwMode="auto">
          <a:xfrm>
            <a:off x="4111189" y="2775719"/>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寰</a:t>
            </a:r>
            <a:endParaRPr lang="zh-CN" altLang="en-US" sz="4000" u="sng" dirty="0">
              <a:solidFill>
                <a:srgbClr val="FF0000"/>
              </a:solidFill>
            </a:endParaRPr>
          </a:p>
        </p:txBody>
      </p:sp>
      <p:sp>
        <p:nvSpPr>
          <p:cNvPr id="40" name="矩形 39">
            <a:extLst>
              <a:ext uri="{FF2B5EF4-FFF2-40B4-BE49-F238E27FC236}">
                <a16:creationId xmlns="" xmlns:a16="http://schemas.microsoft.com/office/drawing/2014/main" id="{1FF154DF-AFE1-4E04-A30B-39ACC584682D}"/>
              </a:ext>
            </a:extLst>
          </p:cNvPr>
          <p:cNvSpPr>
            <a:spLocks noChangeArrowheads="1"/>
          </p:cNvSpPr>
          <p:nvPr/>
        </p:nvSpPr>
        <p:spPr bwMode="auto">
          <a:xfrm>
            <a:off x="2555776" y="2813338"/>
            <a:ext cx="17235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惨绝</a:t>
            </a:r>
            <a:r>
              <a:rPr lang="zh-CN" altLang="en-US" sz="4000" dirty="0" smtClean="0">
                <a:solidFill>
                  <a:srgbClr val="000000"/>
                </a:solidFill>
                <a:latin typeface="楷体" panose="02010609060101010101" pitchFamily="49" charset="-122"/>
                <a:ea typeface="楷体" panose="02010609060101010101" pitchFamily="49" charset="-122"/>
              </a:rPr>
              <a:t>人</a:t>
            </a:r>
            <a:endParaRPr lang="zh-CN" altLang="en-US" sz="4000" dirty="0"/>
          </a:p>
        </p:txBody>
      </p:sp>
      <p:sp>
        <p:nvSpPr>
          <p:cNvPr id="41" name="矩形 99">
            <a:extLst>
              <a:ext uri="{FF2B5EF4-FFF2-40B4-BE49-F238E27FC236}">
                <a16:creationId xmlns="" xmlns:a16="http://schemas.microsoft.com/office/drawing/2014/main" id="{DEA77270-9C99-490B-9FC1-8631EF86D02C}"/>
              </a:ext>
            </a:extLst>
          </p:cNvPr>
          <p:cNvSpPr>
            <a:spLocks noChangeArrowheads="1"/>
          </p:cNvSpPr>
          <p:nvPr/>
        </p:nvSpPr>
        <p:spPr bwMode="auto">
          <a:xfrm>
            <a:off x="5470464" y="2754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悼</a:t>
            </a:r>
            <a:endParaRPr lang="zh-CN" altLang="en-US" sz="4000" u="sng" dirty="0">
              <a:solidFill>
                <a:srgbClr val="FF0000"/>
              </a:solidFill>
            </a:endParaRPr>
          </a:p>
        </p:txBody>
      </p:sp>
      <p:sp>
        <p:nvSpPr>
          <p:cNvPr id="42" name="矩形 41">
            <a:extLst>
              <a:ext uri="{FF2B5EF4-FFF2-40B4-BE49-F238E27FC236}">
                <a16:creationId xmlns="" xmlns:a16="http://schemas.microsoft.com/office/drawing/2014/main" id="{BB02DDE7-BAF0-409E-905E-7CF61A695163}"/>
              </a:ext>
            </a:extLst>
          </p:cNvPr>
          <p:cNvSpPr>
            <a:spLocks noChangeArrowheads="1"/>
          </p:cNvSpPr>
          <p:nvPr/>
        </p:nvSpPr>
        <p:spPr bwMode="auto">
          <a:xfrm>
            <a:off x="5364088" y="2394099"/>
            <a:ext cx="8996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solidFill>
                  <a:srgbClr val="000000"/>
                </a:solidFill>
                <a:latin typeface="汉语拼音" pitchFamily="34" charset="0"/>
                <a:ea typeface="黑体" panose="02010609060101010101" pitchFamily="49" charset="-122"/>
              </a:rPr>
              <a:t>dào</a:t>
            </a:r>
            <a:endParaRPr lang="zh-CN" altLang="en-US" sz="3200" dirty="0">
              <a:latin typeface="汉语拼音" pitchFamily="34" charset="0"/>
              <a:ea typeface="黑体" panose="02010609060101010101" pitchFamily="49" charset="-122"/>
            </a:endParaRPr>
          </a:p>
        </p:txBody>
      </p:sp>
      <p:sp>
        <p:nvSpPr>
          <p:cNvPr id="43" name="矩形 42">
            <a:extLst>
              <a:ext uri="{FF2B5EF4-FFF2-40B4-BE49-F238E27FC236}">
                <a16:creationId xmlns="" xmlns:a16="http://schemas.microsoft.com/office/drawing/2014/main" id="{E0E38485-4ACF-42D5-B131-43129B8349BD}"/>
              </a:ext>
            </a:extLst>
          </p:cNvPr>
          <p:cNvSpPr>
            <a:spLocks noChangeArrowheads="1"/>
          </p:cNvSpPr>
          <p:nvPr/>
        </p:nvSpPr>
        <p:spPr bwMode="auto">
          <a:xfrm>
            <a:off x="6046726" y="2754462"/>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念</a:t>
            </a:r>
            <a:endParaRPr lang="zh-CN" altLang="en-US" sz="4000" dirty="0"/>
          </a:p>
        </p:txBody>
      </p:sp>
      <p:sp>
        <p:nvSpPr>
          <p:cNvPr id="44" name="矩形 43">
            <a:extLst>
              <a:ext uri="{FF2B5EF4-FFF2-40B4-BE49-F238E27FC236}">
                <a16:creationId xmlns="" xmlns:a16="http://schemas.microsoft.com/office/drawing/2014/main" id="{CD61506E-F6DC-4A29-B8CB-257BDDCDCAE4}"/>
              </a:ext>
            </a:extLst>
          </p:cNvPr>
          <p:cNvSpPr>
            <a:spLocks noChangeArrowheads="1"/>
          </p:cNvSpPr>
          <p:nvPr/>
        </p:nvSpPr>
        <p:spPr bwMode="auto">
          <a:xfrm>
            <a:off x="4919415" y="3652143"/>
            <a:ext cx="8883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smtClean="0">
                <a:latin typeface="汉语拼音" pitchFamily="34" charset="0"/>
                <a:ea typeface="黑体" panose="02010609060101010101" pitchFamily="49" charset="-122"/>
              </a:rPr>
              <a:t>dùn</a:t>
            </a:r>
            <a:endParaRPr lang="zh-CN" altLang="en-US" sz="3200" dirty="0">
              <a:latin typeface="汉语拼音" pitchFamily="34" charset="0"/>
              <a:ea typeface="黑体" panose="02010609060101010101" pitchFamily="49" charset="-122"/>
            </a:endParaRPr>
          </a:p>
        </p:txBody>
      </p:sp>
      <p:sp>
        <p:nvSpPr>
          <p:cNvPr id="45" name="矩形 85">
            <a:extLst>
              <a:ext uri="{FF2B5EF4-FFF2-40B4-BE49-F238E27FC236}">
                <a16:creationId xmlns="" xmlns:a16="http://schemas.microsoft.com/office/drawing/2014/main" id="{4017C724-EC8C-4D12-A5C9-D4F4C1F73499}"/>
              </a:ext>
            </a:extLst>
          </p:cNvPr>
          <p:cNvSpPr>
            <a:spLocks noChangeArrowheads="1"/>
          </p:cNvSpPr>
          <p:nvPr/>
        </p:nvSpPr>
        <p:spPr bwMode="auto">
          <a:xfrm>
            <a:off x="4955009" y="4050159"/>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遁</a:t>
            </a:r>
            <a:endParaRPr lang="zh-CN" altLang="en-US" sz="4000" u="sng" dirty="0">
              <a:solidFill>
                <a:srgbClr val="FF0000"/>
              </a:solidFill>
            </a:endParaRPr>
          </a:p>
        </p:txBody>
      </p:sp>
      <p:sp>
        <p:nvSpPr>
          <p:cNvPr id="46" name="矩形 45">
            <a:extLst>
              <a:ext uri="{FF2B5EF4-FFF2-40B4-BE49-F238E27FC236}">
                <a16:creationId xmlns="" xmlns:a16="http://schemas.microsoft.com/office/drawing/2014/main" id="{59879DCD-2EC5-42D4-B4BF-0FFDBB49259F}"/>
              </a:ext>
            </a:extLst>
          </p:cNvPr>
          <p:cNvSpPr>
            <a:spLocks noChangeArrowheads="1"/>
          </p:cNvSpPr>
          <p:nvPr/>
        </p:nvSpPr>
        <p:spPr bwMode="auto">
          <a:xfrm>
            <a:off x="5531272" y="4050159"/>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形</a:t>
            </a:r>
            <a:endParaRPr lang="zh-CN" altLang="en-US" sz="4000" dirty="0"/>
          </a:p>
        </p:txBody>
      </p:sp>
      <p:sp>
        <p:nvSpPr>
          <p:cNvPr id="47" name="矩形 46">
            <a:extLst>
              <a:ext uri="{FF2B5EF4-FFF2-40B4-BE49-F238E27FC236}">
                <a16:creationId xmlns="" xmlns:a16="http://schemas.microsoft.com/office/drawing/2014/main" id="{E25DBE39-CDED-4154-88F8-17FDD8E6C753}"/>
              </a:ext>
            </a:extLst>
          </p:cNvPr>
          <p:cNvSpPr>
            <a:spLocks noChangeArrowheads="1"/>
          </p:cNvSpPr>
          <p:nvPr/>
        </p:nvSpPr>
        <p:spPr bwMode="auto">
          <a:xfrm>
            <a:off x="7121718" y="3627140"/>
            <a:ext cx="7280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err="1">
                <a:solidFill>
                  <a:srgbClr val="000000"/>
                </a:solidFill>
                <a:latin typeface="汉语拼音" pitchFamily="34" charset="0"/>
                <a:ea typeface="黑体" panose="02010609060101010101" pitchFamily="49" charset="-122"/>
              </a:rPr>
              <a:t>shǐ</a:t>
            </a:r>
            <a:endParaRPr lang="zh-CN" altLang="en-US" sz="3200" dirty="0">
              <a:latin typeface="汉语拼音" pitchFamily="34" charset="0"/>
              <a:ea typeface="黑体" panose="02010609060101010101" pitchFamily="49" charset="-122"/>
            </a:endParaRPr>
          </a:p>
        </p:txBody>
      </p:sp>
      <p:sp>
        <p:nvSpPr>
          <p:cNvPr id="48" name="矩形 91">
            <a:extLst>
              <a:ext uri="{FF2B5EF4-FFF2-40B4-BE49-F238E27FC236}">
                <a16:creationId xmlns="" xmlns:a16="http://schemas.microsoft.com/office/drawing/2014/main" id="{8B6E211A-2F07-43D6-AB57-E5A127244AFC}"/>
              </a:ext>
            </a:extLst>
          </p:cNvPr>
          <p:cNvSpPr>
            <a:spLocks noChangeArrowheads="1"/>
          </p:cNvSpPr>
          <p:nvPr/>
        </p:nvSpPr>
        <p:spPr bwMode="auto">
          <a:xfrm>
            <a:off x="7186240" y="4024015"/>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u="sng" dirty="0">
                <a:solidFill>
                  <a:srgbClr val="FF0000"/>
                </a:solidFill>
                <a:latin typeface="楷体" panose="02010609060101010101" pitchFamily="49" charset="-122"/>
                <a:ea typeface="楷体" panose="02010609060101010101" pitchFamily="49" charset="-122"/>
              </a:rPr>
              <a:t>矢</a:t>
            </a:r>
            <a:endParaRPr lang="zh-CN" altLang="en-US" sz="4000" u="sng" dirty="0">
              <a:solidFill>
                <a:srgbClr val="FF0000"/>
              </a:solidFill>
            </a:endParaRPr>
          </a:p>
        </p:txBody>
      </p:sp>
      <p:sp>
        <p:nvSpPr>
          <p:cNvPr id="49" name="矩形 48">
            <a:extLst>
              <a:ext uri="{FF2B5EF4-FFF2-40B4-BE49-F238E27FC236}">
                <a16:creationId xmlns="" xmlns:a16="http://schemas.microsoft.com/office/drawing/2014/main" id="{C0FAF2B2-0C75-405A-95EE-9D928E99029E}"/>
              </a:ext>
            </a:extLst>
          </p:cNvPr>
          <p:cNvSpPr>
            <a:spLocks noChangeArrowheads="1"/>
          </p:cNvSpPr>
          <p:nvPr/>
        </p:nvSpPr>
        <p:spPr bwMode="auto">
          <a:xfrm>
            <a:off x="7833940" y="402401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rgbClr val="000000"/>
                </a:solidFill>
                <a:latin typeface="楷体" panose="02010609060101010101" pitchFamily="49" charset="-122"/>
                <a:ea typeface="楷体" panose="02010609060101010101" pitchFamily="49" charset="-122"/>
              </a:rPr>
              <a:t>志</a:t>
            </a:r>
            <a:endParaRPr lang="zh-CN" altLang="en-US" sz="4000" dirty="0"/>
          </a:p>
        </p:txBody>
      </p:sp>
    </p:spTree>
    <p:extLst>
      <p:ext uri="{BB962C8B-B14F-4D97-AF65-F5344CB8AC3E}">
        <p14:creationId xmlns:p14="http://schemas.microsoft.com/office/powerpoint/2010/main" val="2587154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blinds(horizontal)">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blinds(horizontal)">
                                      <p:cBhvr>
                                        <p:cTn id="53" dur="500"/>
                                        <p:tgtEl>
                                          <p:spTgt spid="3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linds(horizontal)">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blinds(horizontal)">
                                      <p:cBhvr>
                                        <p:cTn id="63" dur="500"/>
                                        <p:tgtEl>
                                          <p:spTgt spid="42"/>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blinds(horizontal)">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blinds(horizontal)">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blinds(horizontal)">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blinds(horizontal)">
                                      <p:cBhvr>
                                        <p:cTn id="99" dur="500"/>
                                        <p:tgtEl>
                                          <p:spTgt spid="44"/>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46"/>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47"/>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grpId="0" nodeType="clickEffect">
                                  <p:stCondLst>
                                    <p:cond delay="0"/>
                                  </p:stCondLst>
                                  <p:childTnLst>
                                    <p:set>
                                      <p:cBhvr>
                                        <p:cTn id="111"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4" grpId="0"/>
      <p:bldP spid="16" grpId="0"/>
      <p:bldP spid="17" grpId="0"/>
      <p:bldP spid="19" grpId="0"/>
      <p:bldP spid="20" grpId="0"/>
      <p:bldP spid="22" grpId="0"/>
      <p:bldP spid="23" grpId="0"/>
      <p:bldP spid="25" grpId="0"/>
      <p:bldP spid="26" grpId="0"/>
      <p:bldP spid="28" grpId="0"/>
      <p:bldP spid="32" grpId="0"/>
      <p:bldP spid="34" grpId="0"/>
      <p:bldP spid="35" grpId="0"/>
      <p:bldP spid="37" grpId="0"/>
      <p:bldP spid="38" grpId="0"/>
      <p:bldP spid="40" grpId="0"/>
      <p:bldP spid="42" grpId="0"/>
      <p:bldP spid="43" grpId="0"/>
      <p:bldP spid="44" grpId="0"/>
      <p:bldP spid="46" grpId="0"/>
      <p:bldP spid="47"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
            <a:extLst>
              <a:ext uri="{FF2B5EF4-FFF2-40B4-BE49-F238E27FC236}">
                <a16:creationId xmlns="" xmlns:a16="http://schemas.microsoft.com/office/drawing/2014/main" id="{A918C255-3919-4FC9-B85B-DA1A27873DEF}"/>
              </a:ext>
            </a:extLst>
          </p:cNvPr>
          <p:cNvGrpSpPr>
            <a:grpSpLocks/>
          </p:cNvGrpSpPr>
          <p:nvPr/>
        </p:nvGrpSpPr>
        <p:grpSpPr bwMode="auto">
          <a:xfrm>
            <a:off x="573088" y="555625"/>
            <a:ext cx="1498600" cy="644525"/>
            <a:chOff x="611188" y="598488"/>
            <a:chExt cx="1498600" cy="643766"/>
          </a:xfrm>
        </p:grpSpPr>
        <p:sp>
          <p:nvSpPr>
            <p:cNvPr id="5" name="圆角矩形 4">
              <a:extLst>
                <a:ext uri="{FF2B5EF4-FFF2-40B4-BE49-F238E27FC236}">
                  <a16:creationId xmlns="" xmlns:a16="http://schemas.microsoft.com/office/drawing/2014/main" id="{09C0B136-F655-429C-947C-B434797EC4C0}"/>
                </a:ext>
              </a:extLst>
            </p:cNvPr>
            <p:cNvSpPr/>
            <p:nvPr/>
          </p:nvSpPr>
          <p:spPr>
            <a:xfrm rot="20326116">
              <a:off x="1604963" y="718996"/>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6" name="圆角矩形 5">
              <a:extLst>
                <a:ext uri="{FF2B5EF4-FFF2-40B4-BE49-F238E27FC236}">
                  <a16:creationId xmlns="" xmlns:a16="http://schemas.microsoft.com/office/drawing/2014/main" id="{7221CAF5-6769-48EA-B4C8-7707E62BEDB1}"/>
                </a:ext>
              </a:extLst>
            </p:cNvPr>
            <p:cNvSpPr/>
            <p:nvPr/>
          </p:nvSpPr>
          <p:spPr>
            <a:xfrm rot="319204">
              <a:off x="1119188"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7" name="圆角矩形 6">
              <a:extLst>
                <a:ext uri="{FF2B5EF4-FFF2-40B4-BE49-F238E27FC236}">
                  <a16:creationId xmlns="" xmlns:a16="http://schemas.microsoft.com/office/drawing/2014/main" id="{9D52F7DD-C7F8-4FC1-AC8E-A1074237F537}"/>
                </a:ext>
              </a:extLst>
            </p:cNvPr>
            <p:cNvSpPr/>
            <p:nvPr/>
          </p:nvSpPr>
          <p:spPr>
            <a:xfrm rot="21148334">
              <a:off x="646113"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416" name="矩形 1">
              <a:extLst>
                <a:ext uri="{FF2B5EF4-FFF2-40B4-BE49-F238E27FC236}">
                  <a16:creationId xmlns="" xmlns:a16="http://schemas.microsoft.com/office/drawing/2014/main" id="{7A46D8A1-0D0B-4737-8DAE-88528EF3C371}"/>
                </a:ext>
              </a:extLst>
            </p:cNvPr>
            <p:cNvSpPr>
              <a:spLocks noChangeArrowheads="1"/>
            </p:cNvSpPr>
            <p:nvPr/>
          </p:nvSpPr>
          <p:spPr bwMode="auto">
            <a:xfrm>
              <a:off x="611188" y="598488"/>
              <a:ext cx="1498600"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grpSp>
        <p:nvGrpSpPr>
          <p:cNvPr id="16409" name="组合 55">
            <a:extLst>
              <a:ext uri="{FF2B5EF4-FFF2-40B4-BE49-F238E27FC236}">
                <a16:creationId xmlns="" xmlns:a16="http://schemas.microsoft.com/office/drawing/2014/main" id="{8298DBC9-90CF-43C6-B227-A0E75F41E26D}"/>
              </a:ext>
            </a:extLst>
          </p:cNvPr>
          <p:cNvGrpSpPr>
            <a:grpSpLocks/>
          </p:cNvGrpSpPr>
          <p:nvPr/>
        </p:nvGrpSpPr>
        <p:grpSpPr bwMode="auto">
          <a:xfrm>
            <a:off x="-3175" y="-20638"/>
            <a:ext cx="2006600" cy="523876"/>
            <a:chOff x="70" y="-63"/>
            <a:chExt cx="3161" cy="824"/>
          </a:xfrm>
        </p:grpSpPr>
        <p:sp>
          <p:nvSpPr>
            <p:cNvPr id="16410" name="文本框 6">
              <a:extLst>
                <a:ext uri="{FF2B5EF4-FFF2-40B4-BE49-F238E27FC236}">
                  <a16:creationId xmlns="" xmlns:a16="http://schemas.microsoft.com/office/drawing/2014/main" id="{7599E85D-8235-4AD1-82B6-204E60A7CCA9}"/>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49" name="直线连接符 9">
              <a:extLst>
                <a:ext uri="{FF2B5EF4-FFF2-40B4-BE49-F238E27FC236}">
                  <a16:creationId xmlns="" xmlns:a16="http://schemas.microsoft.com/office/drawing/2014/main" id="{4D1A8BB0-1FB5-40C4-9F54-F38BB26E9BC2}"/>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0" name="菱形 49">
              <a:extLst>
                <a:ext uri="{FF2B5EF4-FFF2-40B4-BE49-F238E27FC236}">
                  <a16:creationId xmlns="" xmlns:a16="http://schemas.microsoft.com/office/drawing/2014/main" id="{14A39730-AC6E-49FF-859A-4267113AB34C}"/>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9" name="左大括号 28">
            <a:extLst>
              <a:ext uri="{FF2B5EF4-FFF2-40B4-BE49-F238E27FC236}">
                <a16:creationId xmlns="" xmlns:a16="http://schemas.microsoft.com/office/drawing/2014/main" id="{40468C4A-66DB-4BF5-870D-5F2ADAFCF6E3}"/>
              </a:ext>
            </a:extLst>
          </p:cNvPr>
          <p:cNvSpPr/>
          <p:nvPr/>
        </p:nvSpPr>
        <p:spPr>
          <a:xfrm>
            <a:off x="1273423" y="2034401"/>
            <a:ext cx="296862" cy="1004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0" name="TextBox 5">
            <a:extLst>
              <a:ext uri="{FF2B5EF4-FFF2-40B4-BE49-F238E27FC236}">
                <a16:creationId xmlns="" xmlns:a16="http://schemas.microsoft.com/office/drawing/2014/main" id="{93B1E619-7F21-4149-8FBF-31DABA750685}"/>
              </a:ext>
            </a:extLst>
          </p:cNvPr>
          <p:cNvSpPr txBox="1">
            <a:spLocks noChangeArrowheads="1"/>
          </p:cNvSpPr>
          <p:nvPr/>
        </p:nvSpPr>
        <p:spPr bwMode="auto">
          <a:xfrm>
            <a:off x="1346448" y="1910576"/>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31" name="TextBox 30">
            <a:extLst>
              <a:ext uri="{FF2B5EF4-FFF2-40B4-BE49-F238E27FC236}">
                <a16:creationId xmlns="" xmlns:a16="http://schemas.microsoft.com/office/drawing/2014/main" id="{75C926DE-541C-4773-A9AE-7F135CDF0E6D}"/>
              </a:ext>
            </a:extLst>
          </p:cNvPr>
          <p:cNvSpPr txBox="1">
            <a:spLocks noChangeArrowheads="1"/>
          </p:cNvSpPr>
          <p:nvPr/>
        </p:nvSpPr>
        <p:spPr bwMode="auto">
          <a:xfrm>
            <a:off x="2071935" y="1910576"/>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nán</a:t>
            </a:r>
            <a:endParaRPr lang="en-US" altLang="zh-CN" sz="3200" dirty="0">
              <a:solidFill>
                <a:srgbClr val="FF0000"/>
              </a:solidFill>
              <a:latin typeface="汉语拼音" pitchFamily="34" charset="0"/>
              <a:ea typeface="黑体" panose="02010609060101010101" pitchFamily="49" charset="-122"/>
            </a:endParaRPr>
          </a:p>
        </p:txBody>
      </p:sp>
      <p:sp>
        <p:nvSpPr>
          <p:cNvPr id="32" name="TextBox 5">
            <a:extLst>
              <a:ext uri="{FF2B5EF4-FFF2-40B4-BE49-F238E27FC236}">
                <a16:creationId xmlns="" xmlns:a16="http://schemas.microsoft.com/office/drawing/2014/main" id="{42E2ED92-DC7F-493F-9BCC-B199C68893A0}"/>
              </a:ext>
            </a:extLst>
          </p:cNvPr>
          <p:cNvSpPr txBox="1">
            <a:spLocks noChangeArrowheads="1"/>
          </p:cNvSpPr>
          <p:nvPr/>
        </p:nvSpPr>
        <p:spPr bwMode="auto">
          <a:xfrm>
            <a:off x="1346448" y="2563039"/>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33" name="TextBox 32">
            <a:extLst>
              <a:ext uri="{FF2B5EF4-FFF2-40B4-BE49-F238E27FC236}">
                <a16:creationId xmlns="" xmlns:a16="http://schemas.microsoft.com/office/drawing/2014/main" id="{BE907A49-1131-4165-87BE-CDF60A105E61}"/>
              </a:ext>
            </a:extLst>
          </p:cNvPr>
          <p:cNvSpPr txBox="1">
            <a:spLocks noChangeArrowheads="1"/>
          </p:cNvSpPr>
          <p:nvPr/>
        </p:nvSpPr>
        <p:spPr bwMode="auto">
          <a:xfrm>
            <a:off x="2071935" y="2563039"/>
            <a:ext cx="907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nàn</a:t>
            </a:r>
            <a:endParaRPr lang="en-US" altLang="zh-CN" sz="3200" dirty="0">
              <a:solidFill>
                <a:srgbClr val="FF0000"/>
              </a:solidFill>
              <a:latin typeface="汉语拼音" pitchFamily="34" charset="0"/>
              <a:ea typeface="黑体" panose="02010609060101010101" pitchFamily="49" charset="-122"/>
            </a:endParaRPr>
          </a:p>
        </p:txBody>
      </p:sp>
      <p:sp>
        <p:nvSpPr>
          <p:cNvPr id="34" name="TextBox 33">
            <a:extLst>
              <a:ext uri="{FF2B5EF4-FFF2-40B4-BE49-F238E27FC236}">
                <a16:creationId xmlns="" xmlns:a16="http://schemas.microsoft.com/office/drawing/2014/main" id="{852E74C7-5428-4BAD-9BA1-E180A518A809}"/>
              </a:ext>
            </a:extLst>
          </p:cNvPr>
          <p:cNvSpPr txBox="1">
            <a:spLocks noChangeArrowheads="1"/>
          </p:cNvSpPr>
          <p:nvPr/>
        </p:nvSpPr>
        <p:spPr bwMode="auto">
          <a:xfrm>
            <a:off x="697160" y="2226489"/>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00"/>
                </a:solidFill>
                <a:latin typeface="楷体" panose="02010609060101010101" pitchFamily="49" charset="-122"/>
                <a:ea typeface="楷体" panose="02010609060101010101" pitchFamily="49" charset="-122"/>
              </a:rPr>
              <a:t>难</a:t>
            </a:r>
          </a:p>
        </p:txBody>
      </p:sp>
      <p:sp>
        <p:nvSpPr>
          <p:cNvPr id="35" name="矩形 34">
            <a:extLst>
              <a:ext uri="{FF2B5EF4-FFF2-40B4-BE49-F238E27FC236}">
                <a16:creationId xmlns="" xmlns:a16="http://schemas.microsoft.com/office/drawing/2014/main" id="{E9CE3333-8785-4574-AE66-553CA8A85DC3}"/>
              </a:ext>
            </a:extLst>
          </p:cNvPr>
          <p:cNvSpPr>
            <a:spLocks noChangeArrowheads="1"/>
          </p:cNvSpPr>
          <p:nvPr/>
        </p:nvSpPr>
        <p:spPr bwMode="auto">
          <a:xfrm>
            <a:off x="3583235" y="1910576"/>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itchFamily="49" charset="-122"/>
                <a:ea typeface="楷体" pitchFamily="49" charset="-122"/>
              </a:rPr>
              <a:t>艰难</a:t>
            </a:r>
          </a:p>
        </p:txBody>
      </p:sp>
      <p:sp>
        <p:nvSpPr>
          <p:cNvPr id="36" name="矩形 35">
            <a:extLst>
              <a:ext uri="{FF2B5EF4-FFF2-40B4-BE49-F238E27FC236}">
                <a16:creationId xmlns="" xmlns:a16="http://schemas.microsoft.com/office/drawing/2014/main" id="{B7CF5605-FAFB-4D25-8B3F-B9D737DA6383}"/>
              </a:ext>
            </a:extLst>
          </p:cNvPr>
          <p:cNvSpPr>
            <a:spLocks noChangeArrowheads="1"/>
          </p:cNvSpPr>
          <p:nvPr/>
        </p:nvSpPr>
        <p:spPr bwMode="auto">
          <a:xfrm>
            <a:off x="3583235" y="2563039"/>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itchFamily="49" charset="-122"/>
                <a:ea typeface="楷体" pitchFamily="49" charset="-122"/>
              </a:rPr>
              <a:t>遇难</a:t>
            </a:r>
          </a:p>
        </p:txBody>
      </p:sp>
      <p:sp>
        <p:nvSpPr>
          <p:cNvPr id="37" name="左大括号 36">
            <a:extLst>
              <a:ext uri="{FF2B5EF4-FFF2-40B4-BE49-F238E27FC236}">
                <a16:creationId xmlns="" xmlns:a16="http://schemas.microsoft.com/office/drawing/2014/main" id="{40468C4A-66DB-4BF5-870D-5F2ADAFCF6E3}"/>
              </a:ext>
            </a:extLst>
          </p:cNvPr>
          <p:cNvSpPr/>
          <p:nvPr/>
        </p:nvSpPr>
        <p:spPr>
          <a:xfrm>
            <a:off x="5286027" y="2004070"/>
            <a:ext cx="296862" cy="100488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fontAlgn="auto">
              <a:spcBef>
                <a:spcPts val="0"/>
              </a:spcBef>
              <a:spcAft>
                <a:spcPts val="0"/>
              </a:spcAft>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8" name="TextBox 5">
            <a:extLst>
              <a:ext uri="{FF2B5EF4-FFF2-40B4-BE49-F238E27FC236}">
                <a16:creationId xmlns="" xmlns:a16="http://schemas.microsoft.com/office/drawing/2014/main" id="{93B1E619-7F21-4149-8FBF-31DABA750685}"/>
              </a:ext>
            </a:extLst>
          </p:cNvPr>
          <p:cNvSpPr txBox="1">
            <a:spLocks noChangeArrowheads="1"/>
          </p:cNvSpPr>
          <p:nvPr/>
        </p:nvSpPr>
        <p:spPr bwMode="auto">
          <a:xfrm>
            <a:off x="5359052" y="1880245"/>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solidFill>
                <a:srgbClr val="0000FF"/>
              </a:solidFill>
              <a:latin typeface="楷体" panose="02010609060101010101" pitchFamily="49" charset="-122"/>
              <a:ea typeface="楷体" panose="02010609060101010101" pitchFamily="49" charset="-122"/>
            </a:endParaRPr>
          </a:p>
        </p:txBody>
      </p:sp>
      <p:sp>
        <p:nvSpPr>
          <p:cNvPr id="39" name="TextBox 38">
            <a:extLst>
              <a:ext uri="{FF2B5EF4-FFF2-40B4-BE49-F238E27FC236}">
                <a16:creationId xmlns="" xmlns:a16="http://schemas.microsoft.com/office/drawing/2014/main" id="{75C926DE-541C-4773-A9AE-7F135CDF0E6D}"/>
              </a:ext>
            </a:extLst>
          </p:cNvPr>
          <p:cNvSpPr txBox="1">
            <a:spLocks noChangeArrowheads="1"/>
          </p:cNvSpPr>
          <p:nvPr/>
        </p:nvSpPr>
        <p:spPr bwMode="auto">
          <a:xfrm>
            <a:off x="6084539" y="1880245"/>
            <a:ext cx="90601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méi</a:t>
            </a:r>
            <a:endParaRPr lang="en-US" altLang="zh-CN" sz="3200" dirty="0">
              <a:solidFill>
                <a:srgbClr val="FF0000"/>
              </a:solidFill>
              <a:latin typeface="汉语拼音" pitchFamily="34" charset="0"/>
              <a:ea typeface="黑体" panose="02010609060101010101" pitchFamily="49" charset="-122"/>
            </a:endParaRPr>
          </a:p>
        </p:txBody>
      </p:sp>
      <p:sp>
        <p:nvSpPr>
          <p:cNvPr id="40" name="TextBox 5">
            <a:extLst>
              <a:ext uri="{FF2B5EF4-FFF2-40B4-BE49-F238E27FC236}">
                <a16:creationId xmlns="" xmlns:a16="http://schemas.microsoft.com/office/drawing/2014/main" id="{42E2ED92-DC7F-493F-9BCC-B199C68893A0}"/>
              </a:ext>
            </a:extLst>
          </p:cNvPr>
          <p:cNvSpPr txBox="1">
            <a:spLocks noChangeArrowheads="1"/>
          </p:cNvSpPr>
          <p:nvPr/>
        </p:nvSpPr>
        <p:spPr bwMode="auto">
          <a:xfrm>
            <a:off x="5359052" y="2532708"/>
            <a:ext cx="24558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000000"/>
                </a:solidFill>
                <a:latin typeface="楷体" panose="02010609060101010101" pitchFamily="49" charset="-122"/>
                <a:ea typeface="楷体" panose="02010609060101010101" pitchFamily="49" charset="-122"/>
              </a:rPr>
              <a:t>（       ）</a:t>
            </a:r>
            <a:endParaRPr lang="zh-CN" altLang="en-US" sz="3200" b="1">
              <a:latin typeface="楷体" panose="02010609060101010101" pitchFamily="49" charset="-122"/>
              <a:ea typeface="楷体" panose="02010609060101010101" pitchFamily="49" charset="-122"/>
            </a:endParaRPr>
          </a:p>
        </p:txBody>
      </p:sp>
      <p:sp>
        <p:nvSpPr>
          <p:cNvPr id="41" name="TextBox 40">
            <a:extLst>
              <a:ext uri="{FF2B5EF4-FFF2-40B4-BE49-F238E27FC236}">
                <a16:creationId xmlns="" xmlns:a16="http://schemas.microsoft.com/office/drawing/2014/main" id="{BE907A49-1131-4165-87BE-CDF60A105E61}"/>
              </a:ext>
            </a:extLst>
          </p:cNvPr>
          <p:cNvSpPr txBox="1">
            <a:spLocks noChangeArrowheads="1"/>
          </p:cNvSpPr>
          <p:nvPr/>
        </p:nvSpPr>
        <p:spPr bwMode="auto">
          <a:xfrm>
            <a:off x="6084539" y="2532708"/>
            <a:ext cx="7922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200" dirty="0" err="1">
                <a:solidFill>
                  <a:srgbClr val="FF0000"/>
                </a:solidFill>
                <a:latin typeface="汉语拼音" pitchFamily="34" charset="0"/>
                <a:ea typeface="黑体" panose="02010609060101010101" pitchFamily="49" charset="-122"/>
              </a:rPr>
              <a:t>mò</a:t>
            </a:r>
            <a:endParaRPr lang="en-US" altLang="zh-CN" sz="3200" dirty="0">
              <a:solidFill>
                <a:srgbClr val="FF0000"/>
              </a:solidFill>
              <a:latin typeface="汉语拼音" pitchFamily="34" charset="0"/>
              <a:ea typeface="黑体" panose="02010609060101010101" pitchFamily="49" charset="-122"/>
            </a:endParaRPr>
          </a:p>
        </p:txBody>
      </p:sp>
      <p:sp>
        <p:nvSpPr>
          <p:cNvPr id="42" name="TextBox 41">
            <a:extLst>
              <a:ext uri="{FF2B5EF4-FFF2-40B4-BE49-F238E27FC236}">
                <a16:creationId xmlns="" xmlns:a16="http://schemas.microsoft.com/office/drawing/2014/main" id="{852E74C7-5428-4BAD-9BA1-E180A518A809}"/>
              </a:ext>
            </a:extLst>
          </p:cNvPr>
          <p:cNvSpPr txBox="1">
            <a:spLocks noChangeArrowheads="1"/>
          </p:cNvSpPr>
          <p:nvPr/>
        </p:nvSpPr>
        <p:spPr bwMode="auto">
          <a:xfrm>
            <a:off x="4709764" y="2196158"/>
            <a:ext cx="571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00"/>
                </a:solidFill>
                <a:latin typeface="楷体" panose="02010609060101010101" pitchFamily="49" charset="-122"/>
                <a:ea typeface="楷体" panose="02010609060101010101" pitchFamily="49" charset="-122"/>
              </a:rPr>
              <a:t>没</a:t>
            </a:r>
          </a:p>
        </p:txBody>
      </p:sp>
      <p:sp>
        <p:nvSpPr>
          <p:cNvPr id="43" name="矩形 42">
            <a:extLst>
              <a:ext uri="{FF2B5EF4-FFF2-40B4-BE49-F238E27FC236}">
                <a16:creationId xmlns="" xmlns:a16="http://schemas.microsoft.com/office/drawing/2014/main" id="{E9CE3333-8785-4574-AE66-553CA8A85DC3}"/>
              </a:ext>
            </a:extLst>
          </p:cNvPr>
          <p:cNvSpPr>
            <a:spLocks noChangeArrowheads="1"/>
          </p:cNvSpPr>
          <p:nvPr/>
        </p:nvSpPr>
        <p:spPr bwMode="auto">
          <a:xfrm>
            <a:off x="7595839" y="1880245"/>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itchFamily="49" charset="-122"/>
                <a:ea typeface="楷体" pitchFamily="49" charset="-122"/>
              </a:rPr>
              <a:t>没有</a:t>
            </a:r>
          </a:p>
        </p:txBody>
      </p:sp>
      <p:sp>
        <p:nvSpPr>
          <p:cNvPr id="44" name="矩形 43">
            <a:extLst>
              <a:ext uri="{FF2B5EF4-FFF2-40B4-BE49-F238E27FC236}">
                <a16:creationId xmlns="" xmlns:a16="http://schemas.microsoft.com/office/drawing/2014/main" id="{B7CF5605-FAFB-4D25-8B3F-B9D737DA6383}"/>
              </a:ext>
            </a:extLst>
          </p:cNvPr>
          <p:cNvSpPr>
            <a:spLocks noChangeArrowheads="1"/>
          </p:cNvSpPr>
          <p:nvPr/>
        </p:nvSpPr>
        <p:spPr bwMode="auto">
          <a:xfrm>
            <a:off x="7595839" y="2532708"/>
            <a:ext cx="10086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dirty="0">
                <a:latin typeface="楷体" pitchFamily="49" charset="-122"/>
                <a:ea typeface="楷体" pitchFamily="49" charset="-122"/>
              </a:rPr>
              <a:t>辱没</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randombar(horizontal)">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randombar(horizontal)">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9"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1">
            <a:extLst>
              <a:ext uri="{FF2B5EF4-FFF2-40B4-BE49-F238E27FC236}">
                <a16:creationId xmlns="" xmlns:a16="http://schemas.microsoft.com/office/drawing/2014/main" id="{D0C1CDFD-D718-46CC-BEBE-126640898CFA}"/>
              </a:ext>
            </a:extLst>
          </p:cNvPr>
          <p:cNvGrpSpPr>
            <a:grpSpLocks/>
          </p:cNvGrpSpPr>
          <p:nvPr/>
        </p:nvGrpSpPr>
        <p:grpSpPr bwMode="auto">
          <a:xfrm>
            <a:off x="3563888" y="500048"/>
            <a:ext cx="1743075" cy="644525"/>
            <a:chOff x="3406775" y="598488"/>
            <a:chExt cx="1743075" cy="643766"/>
          </a:xfrm>
        </p:grpSpPr>
        <p:sp>
          <p:nvSpPr>
            <p:cNvPr id="8" name="圆角矩形 7">
              <a:extLst>
                <a:ext uri="{FF2B5EF4-FFF2-40B4-BE49-F238E27FC236}">
                  <a16:creationId xmlns="" xmlns:a16="http://schemas.microsoft.com/office/drawing/2014/main" id="{02A0EC2C-5445-40EE-8D7D-17F89E74A1CC}"/>
                </a:ext>
              </a:extLst>
            </p:cNvPr>
            <p:cNvSpPr/>
            <p:nvPr/>
          </p:nvSpPr>
          <p:spPr>
            <a:xfrm rot="555800">
              <a:off x="4675187" y="715825"/>
              <a:ext cx="442913" cy="41860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圆角矩形 8">
              <a:extLst>
                <a:ext uri="{FF2B5EF4-FFF2-40B4-BE49-F238E27FC236}">
                  <a16:creationId xmlns="" xmlns:a16="http://schemas.microsoft.com/office/drawing/2014/main" id="{9ABF0285-94F7-425A-9545-469D162D163A}"/>
                </a:ext>
              </a:extLst>
            </p:cNvPr>
            <p:cNvSpPr/>
            <p:nvPr/>
          </p:nvSpPr>
          <p:spPr>
            <a:xfrm rot="20470821">
              <a:off x="4270375" y="722167"/>
              <a:ext cx="442912" cy="42019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圆角矩形 9">
              <a:extLst>
                <a:ext uri="{FF2B5EF4-FFF2-40B4-BE49-F238E27FC236}">
                  <a16:creationId xmlns="" xmlns:a16="http://schemas.microsoft.com/office/drawing/2014/main" id="{7D14C494-A868-45F1-A364-5ED52119210A}"/>
                </a:ext>
              </a:extLst>
            </p:cNvPr>
            <p:cNvSpPr/>
            <p:nvPr/>
          </p:nvSpPr>
          <p:spPr>
            <a:xfrm rot="319204">
              <a:off x="3851275" y="722167"/>
              <a:ext cx="441325" cy="42019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圆角矩形 10">
              <a:extLst>
                <a:ext uri="{FF2B5EF4-FFF2-40B4-BE49-F238E27FC236}">
                  <a16:creationId xmlns="" xmlns:a16="http://schemas.microsoft.com/office/drawing/2014/main" id="{BE471AF8-A9D0-4136-97D6-4C3CFB26AB48}"/>
                </a:ext>
              </a:extLst>
            </p:cNvPr>
            <p:cNvSpPr/>
            <p:nvPr/>
          </p:nvSpPr>
          <p:spPr>
            <a:xfrm rot="21148334">
              <a:off x="3441700" y="730096"/>
              <a:ext cx="441325" cy="42019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455" name="矩形 1">
              <a:extLst>
                <a:ext uri="{FF2B5EF4-FFF2-40B4-BE49-F238E27FC236}">
                  <a16:creationId xmlns="" xmlns:a16="http://schemas.microsoft.com/office/drawing/2014/main" id="{33D22F6D-A643-447A-9B76-373F76A6D0DC}"/>
                </a:ext>
              </a:extLst>
            </p:cNvPr>
            <p:cNvSpPr>
              <a:spLocks noChangeArrowheads="1"/>
            </p:cNvSpPr>
            <p:nvPr/>
          </p:nvSpPr>
          <p:spPr bwMode="auto">
            <a:xfrm>
              <a:off x="3406775" y="598488"/>
              <a:ext cx="1743075"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grpSp>
        <p:nvGrpSpPr>
          <p:cNvPr id="2" name="组合 55">
            <a:extLst>
              <a:ext uri="{FF2B5EF4-FFF2-40B4-BE49-F238E27FC236}">
                <a16:creationId xmlns="" xmlns:a16="http://schemas.microsoft.com/office/drawing/2014/main" id="{8128FA96-6807-44CC-90FE-F9C4AEC594C6}"/>
              </a:ext>
            </a:extLst>
          </p:cNvPr>
          <p:cNvGrpSpPr>
            <a:grpSpLocks/>
          </p:cNvGrpSpPr>
          <p:nvPr/>
        </p:nvGrpSpPr>
        <p:grpSpPr bwMode="auto">
          <a:xfrm>
            <a:off x="-3175" y="-20638"/>
            <a:ext cx="2006600" cy="523876"/>
            <a:chOff x="70" y="-63"/>
            <a:chExt cx="3161" cy="824"/>
          </a:xfrm>
        </p:grpSpPr>
        <p:sp>
          <p:nvSpPr>
            <p:cNvPr id="18448" name="文本框 6">
              <a:extLst>
                <a:ext uri="{FF2B5EF4-FFF2-40B4-BE49-F238E27FC236}">
                  <a16:creationId xmlns="" xmlns:a16="http://schemas.microsoft.com/office/drawing/2014/main" id="{F1195681-77E4-45E5-AFA3-68748E2C2C56}"/>
                </a:ext>
              </a:extLst>
            </p:cNvPr>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a:latin typeface="黑体" panose="02010609060101010101" pitchFamily="49" charset="-122"/>
                  <a:ea typeface="黑体" panose="02010609060101010101" pitchFamily="49" charset="-122"/>
                </a:rPr>
                <a:t>预习检查</a:t>
              </a:r>
            </a:p>
          </p:txBody>
        </p:sp>
        <p:cxnSp>
          <p:nvCxnSpPr>
            <p:cNvPr id="28" name="直线连接符 9">
              <a:extLst>
                <a:ext uri="{FF2B5EF4-FFF2-40B4-BE49-F238E27FC236}">
                  <a16:creationId xmlns="" xmlns:a16="http://schemas.microsoft.com/office/drawing/2014/main" id="{13C35452-A561-4248-A257-E73CFD36761B}"/>
                </a:ext>
              </a:extLst>
            </p:cNvPr>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9" name="菱形 28">
              <a:extLst>
                <a:ext uri="{FF2B5EF4-FFF2-40B4-BE49-F238E27FC236}">
                  <a16:creationId xmlns="" xmlns:a16="http://schemas.microsoft.com/office/drawing/2014/main" id="{8B807E90-F778-4075-A60B-3233B113E598}"/>
                </a:ext>
              </a:extLst>
            </p:cNvPr>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grpSp>
      <p:sp>
        <p:nvSpPr>
          <p:cNvPr id="25" name="TextBox 24"/>
          <p:cNvSpPr txBox="1"/>
          <p:nvPr/>
        </p:nvSpPr>
        <p:spPr>
          <a:xfrm>
            <a:off x="323528" y="1131590"/>
            <a:ext cx="8481616" cy="3293209"/>
          </a:xfrm>
          <a:prstGeom prst="rect">
            <a:avLst/>
          </a:prstGeom>
          <a:noFill/>
        </p:spPr>
        <p:txBody>
          <a:bodyPr wrap="square" rtlCol="0">
            <a:spAutoFit/>
          </a:bodyPr>
          <a:lstStyle/>
          <a:p>
            <a:r>
              <a:rPr lang="zh-CN" altLang="en-US" sz="2600" b="1" dirty="0" smtClean="0">
                <a:latin typeface="楷体" panose="02010609060101010101" pitchFamily="49" charset="-122"/>
                <a:ea typeface="楷体" panose="02010609060101010101" pitchFamily="49" charset="-122"/>
              </a:rPr>
              <a:t>国殇：</a:t>
            </a:r>
            <a:r>
              <a:rPr lang="zh-CN" altLang="en-US" sz="2600" b="1" dirty="0">
                <a:solidFill>
                  <a:srgbClr val="FF0000"/>
                </a:solidFill>
                <a:latin typeface="楷体" panose="02010609060101010101" pitchFamily="49" charset="-122"/>
                <a:ea typeface="楷体" panose="02010609060101010101" pitchFamily="49" charset="-122"/>
              </a:rPr>
              <a:t>为国牺牲的人。这里</a:t>
            </a:r>
            <a:r>
              <a:rPr lang="zh-CN" altLang="en-US" sz="2600" b="1" dirty="0" smtClean="0">
                <a:solidFill>
                  <a:srgbClr val="FF0000"/>
                </a:solidFill>
                <a:latin typeface="楷体" panose="02010609060101010101" pitchFamily="49" charset="-122"/>
                <a:ea typeface="楷体" panose="02010609060101010101" pitchFamily="49" charset="-122"/>
              </a:rPr>
              <a:t>泛指死难</a:t>
            </a:r>
            <a:r>
              <a:rPr lang="zh-CN" altLang="en-US" sz="2600" b="1" dirty="0">
                <a:solidFill>
                  <a:srgbClr val="FF0000"/>
                </a:solidFill>
                <a:latin typeface="楷体" panose="02010609060101010101" pitchFamily="49" charset="-122"/>
                <a:ea typeface="楷体" panose="02010609060101010101" pitchFamily="49" charset="-122"/>
              </a:rPr>
              <a:t>的军民</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缅怀：</a:t>
            </a:r>
            <a:r>
              <a:rPr lang="zh-CN" altLang="en-US" sz="2600" b="1" dirty="0" smtClean="0">
                <a:solidFill>
                  <a:srgbClr val="FF0000"/>
                </a:solidFill>
                <a:latin typeface="楷体" panose="02010609060101010101" pitchFamily="49" charset="-122"/>
                <a:ea typeface="楷体" panose="02010609060101010101" pitchFamily="49" charset="-122"/>
              </a:rPr>
              <a:t>怀念；追想（以往的人或事，含崇敬意）。</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初衷：</a:t>
            </a:r>
            <a:r>
              <a:rPr lang="zh-CN" altLang="en-US" sz="2600" b="1" dirty="0">
                <a:solidFill>
                  <a:srgbClr val="FF0000"/>
                </a:solidFill>
                <a:latin typeface="楷体" panose="02010609060101010101" pitchFamily="49" charset="-122"/>
                <a:ea typeface="楷体" panose="02010609060101010101" pitchFamily="49" charset="-122"/>
              </a:rPr>
              <a:t>最初的心愿</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杀戮：</a:t>
            </a:r>
            <a:r>
              <a:rPr lang="zh-CN" altLang="en-US" sz="2600" b="1" dirty="0">
                <a:solidFill>
                  <a:srgbClr val="FF0000"/>
                </a:solidFill>
                <a:latin typeface="楷体" panose="02010609060101010101" pitchFamily="49" charset="-122"/>
                <a:ea typeface="楷体" panose="02010609060101010101" pitchFamily="49" charset="-122"/>
              </a:rPr>
              <a:t>杀害（多指大量地）</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悼念：</a:t>
            </a:r>
            <a:r>
              <a:rPr lang="zh-CN" altLang="en-US" sz="2600" b="1" dirty="0">
                <a:solidFill>
                  <a:srgbClr val="FF0000"/>
                </a:solidFill>
                <a:latin typeface="楷体" panose="02010609060101010101" pitchFamily="49" charset="-122"/>
                <a:ea typeface="楷体" panose="02010609060101010101" pitchFamily="49" charset="-122"/>
              </a:rPr>
              <a:t>怀念死者，表示哀痛</a:t>
            </a:r>
            <a:r>
              <a:rPr lang="zh-CN" altLang="en-US" sz="2600" b="1" dirty="0" smtClean="0">
                <a:solidFill>
                  <a:srgbClr val="FF0000"/>
                </a:solidFill>
                <a:latin typeface="楷体" panose="02010609060101010101" pitchFamily="49" charset="-122"/>
                <a:ea typeface="楷体" panose="02010609060101010101" pitchFamily="49" charset="-122"/>
              </a:rPr>
              <a:t>。</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篡改：</a:t>
            </a:r>
            <a:r>
              <a:rPr lang="zh-CN" altLang="en-US" sz="2600" b="1" dirty="0" smtClean="0">
                <a:solidFill>
                  <a:srgbClr val="FF0000"/>
                </a:solidFill>
                <a:latin typeface="楷体" panose="02010609060101010101" pitchFamily="49" charset="-122"/>
                <a:ea typeface="楷体" panose="02010609060101010101" pitchFamily="49" charset="-122"/>
              </a:rPr>
              <a:t>用作伪的手段改动</a:t>
            </a:r>
            <a:r>
              <a:rPr lang="zh-CN" altLang="en-US" sz="2600" b="1" dirty="0">
                <a:solidFill>
                  <a:srgbClr val="FF0000"/>
                </a:solidFill>
                <a:latin typeface="楷体" panose="02010609060101010101" pitchFamily="49" charset="-122"/>
                <a:ea typeface="楷体" panose="02010609060101010101" pitchFamily="49" charset="-122"/>
              </a:rPr>
              <a:t>或</a:t>
            </a:r>
            <a:r>
              <a:rPr lang="zh-CN" altLang="en-US" sz="2600" b="1" dirty="0" smtClean="0">
                <a:solidFill>
                  <a:srgbClr val="FF0000"/>
                </a:solidFill>
                <a:latin typeface="楷体" panose="02010609060101010101" pitchFamily="49" charset="-122"/>
                <a:ea typeface="楷体" panose="02010609060101010101" pitchFamily="49" charset="-122"/>
              </a:rPr>
              <a:t>曲解（经典、理论、政策等）。</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抵赖：</a:t>
            </a:r>
            <a:r>
              <a:rPr lang="zh-CN" altLang="en-US" sz="2600" b="1" dirty="0">
                <a:solidFill>
                  <a:srgbClr val="FF0000"/>
                </a:solidFill>
                <a:latin typeface="楷体" panose="02010609060101010101" pitchFamily="49" charset="-122"/>
                <a:ea typeface="楷体" panose="02010609060101010101" pitchFamily="49" charset="-122"/>
              </a:rPr>
              <a:t>用</a:t>
            </a:r>
            <a:r>
              <a:rPr lang="zh-CN" altLang="en-US" sz="2600" b="1" dirty="0" smtClean="0">
                <a:solidFill>
                  <a:srgbClr val="FF0000"/>
                </a:solidFill>
                <a:latin typeface="楷体" panose="02010609060101010101" pitchFamily="49" charset="-122"/>
                <a:ea typeface="楷体" panose="02010609060101010101" pitchFamily="49" charset="-122"/>
              </a:rPr>
              <a:t>谎言和狡辩</a:t>
            </a:r>
            <a:r>
              <a:rPr lang="zh-CN" altLang="en-US" sz="2600" b="1" dirty="0">
                <a:solidFill>
                  <a:srgbClr val="FF0000"/>
                </a:solidFill>
                <a:latin typeface="楷体" panose="02010609060101010101" pitchFamily="49" charset="-122"/>
                <a:ea typeface="楷体" panose="02010609060101010101" pitchFamily="49" charset="-122"/>
              </a:rPr>
              <a:t>否认所犯的过失或</a:t>
            </a:r>
            <a:r>
              <a:rPr lang="zh-CN" altLang="en-US" sz="2600" b="1" dirty="0" smtClean="0">
                <a:solidFill>
                  <a:srgbClr val="FF0000"/>
                </a:solidFill>
                <a:latin typeface="楷体" panose="02010609060101010101" pitchFamily="49" charset="-122"/>
                <a:ea typeface="楷体" panose="02010609060101010101" pitchFamily="49" charset="-122"/>
              </a:rPr>
              <a:t>罪行。</a:t>
            </a:r>
            <a:endParaRPr lang="zh-CN" altLang="en-US" sz="2600" b="1" dirty="0" smtClean="0">
              <a:latin typeface="楷体" panose="02010609060101010101" pitchFamily="49" charset="-122"/>
              <a:ea typeface="楷体" panose="02010609060101010101" pitchFamily="49" charset="-122"/>
            </a:endParaRPr>
          </a:p>
          <a:p>
            <a:r>
              <a:rPr lang="zh-CN" altLang="en-US" sz="2600" b="1" dirty="0" smtClean="0">
                <a:latin typeface="楷体" panose="02010609060101010101" pitchFamily="49" charset="-122"/>
                <a:ea typeface="楷体" panose="02010609060101010101" pitchFamily="49" charset="-122"/>
              </a:rPr>
              <a:t>呓语：</a:t>
            </a:r>
            <a:r>
              <a:rPr lang="zh-CN" altLang="en-US" sz="2600" b="1" dirty="0" smtClean="0">
                <a:solidFill>
                  <a:srgbClr val="FF0000"/>
                </a:solidFill>
                <a:latin typeface="楷体" panose="02010609060101010101" pitchFamily="49" charset="-122"/>
                <a:ea typeface="楷体" panose="02010609060101010101" pitchFamily="49" charset="-122"/>
              </a:rPr>
              <a:t>梦话</a:t>
            </a:r>
            <a:r>
              <a:rPr lang="zh-CN" altLang="en-US" sz="2600" b="1" dirty="0">
                <a:solidFill>
                  <a:srgbClr val="FF0000"/>
                </a:solidFill>
                <a:latin typeface="楷体" panose="02010609060101010101" pitchFamily="49" charset="-122"/>
                <a:ea typeface="楷体" panose="02010609060101010101" pitchFamily="49" charset="-122"/>
              </a:rPr>
              <a:t>。</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3132</TotalTime>
  <Words>4865</Words>
  <Application>Microsoft Office PowerPoint</Application>
  <PresentationFormat>全屏显示(16:9)</PresentationFormat>
  <Paragraphs>266</Paragraphs>
  <Slides>42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42</vt:i4>
      </vt:variant>
    </vt:vector>
  </HeadingPairs>
  <TitlesOfParts>
    <vt:vector size="55" baseType="lpstr">
      <vt:lpstr>Arial</vt:lpstr>
      <vt:lpstr>宋体</vt:lpstr>
      <vt:lpstr>Impact</vt:lpstr>
      <vt:lpstr>汉语拼音</vt:lpstr>
      <vt:lpstr>Kaiti SC</vt:lpstr>
      <vt:lpstr>微软雅黑</vt:lpstr>
      <vt:lpstr>楷体</vt:lpstr>
      <vt:lpstr>华文楷体</vt:lpstr>
      <vt:lpstr>Xingkai SC</vt:lpstr>
      <vt:lpstr>Times New Roman</vt:lpstr>
      <vt:lpstr>黑体</vt:lpstr>
      <vt:lpstr>Calibri</vt:lpstr>
      <vt:lpstr>《七彩课堂》课件模板（新）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xb21cn</cp:lastModifiedBy>
  <cp:revision>862</cp:revision>
  <dcterms:created xsi:type="dcterms:W3CDTF">2018-11-06T06:39:21Z</dcterms:created>
  <dcterms:modified xsi:type="dcterms:W3CDTF">2020-03-27T06:22:02Z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2052-11.1.0.8203</vt:lpwstr>
  </property>
</Properties>
</file>